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335" r:id="rId2"/>
    <p:sldId id="324" r:id="rId3"/>
    <p:sldId id="326" r:id="rId4"/>
    <p:sldId id="256" r:id="rId5"/>
    <p:sldId id="268" r:id="rId6"/>
    <p:sldId id="327" r:id="rId7"/>
    <p:sldId id="258" r:id="rId8"/>
    <p:sldId id="321" r:id="rId9"/>
    <p:sldId id="328" r:id="rId10"/>
    <p:sldId id="260" r:id="rId11"/>
    <p:sldId id="261" r:id="rId12"/>
    <p:sldId id="329" r:id="rId13"/>
    <p:sldId id="262" r:id="rId14"/>
    <p:sldId id="265" r:id="rId15"/>
    <p:sldId id="330" r:id="rId16"/>
    <p:sldId id="263" r:id="rId17"/>
    <p:sldId id="331" r:id="rId18"/>
    <p:sldId id="269" r:id="rId19"/>
    <p:sldId id="272" r:id="rId20"/>
    <p:sldId id="271" r:id="rId21"/>
    <p:sldId id="273" r:id="rId22"/>
    <p:sldId id="276" r:id="rId23"/>
    <p:sldId id="281" r:id="rId24"/>
    <p:sldId id="275" r:id="rId25"/>
    <p:sldId id="274" r:id="rId26"/>
    <p:sldId id="277" r:id="rId27"/>
    <p:sldId id="278" r:id="rId28"/>
    <p:sldId id="279" r:id="rId29"/>
    <p:sldId id="333" r:id="rId30"/>
    <p:sldId id="334" r:id="rId31"/>
    <p:sldId id="283" r:id="rId32"/>
    <p:sldId id="332" r:id="rId33"/>
    <p:sldId id="315" r:id="rId34"/>
    <p:sldId id="312" r:id="rId35"/>
    <p:sldId id="313" r:id="rId36"/>
    <p:sldId id="314" r:id="rId37"/>
    <p:sldId id="284" r:id="rId38"/>
    <p:sldId id="322" r:id="rId39"/>
    <p:sldId id="323" r:id="rId40"/>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a:srgbClr val="CC0099"/>
    <a:srgbClr val="9900CC"/>
    <a:srgbClr val="003300"/>
    <a:srgbClr val="00666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2" d="100"/>
          <a:sy n="62" d="100"/>
        </p:scale>
        <p:origin x="1400" y="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8/15/2022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17226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21B2AA4F-B828-4D7C-AFD3-893933DAFCB4}" type="slidenum">
              <a:rPr lang="en-US" smtClean="0"/>
              <a:t>25</a:t>
            </a:fld>
            <a:endParaRPr lang="en-US"/>
          </a:p>
        </p:txBody>
      </p:sp>
    </p:spTree>
    <p:extLst>
      <p:ext uri="{BB962C8B-B14F-4D97-AF65-F5344CB8AC3E}">
        <p14:creationId xmlns:p14="http://schemas.microsoft.com/office/powerpoint/2010/main" val="2675685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extLst>
      <p:ext uri="{BB962C8B-B14F-4D97-AF65-F5344CB8AC3E}">
        <p14:creationId xmlns:p14="http://schemas.microsoft.com/office/powerpoint/2010/main" val="3625788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10000" r="-10000"/>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0" smtClean="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0" smtClean="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b="0">
                <a:latin typeface="Arial" panose="020B0604020202020204" pitchFamily="34" charset="0"/>
              </a:defRPr>
            </a:lvl1p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lh3.google.com/thichphapnhu/R_trwKabbvI/AAAAAAAABK8/fkZzYzin5xo/2004370012163744835_rs%5b1%5d%5b6%5d.jpg" TargetMode="Externa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8.jpeg"/><Relationship Id="rId4" Type="http://schemas.openxmlformats.org/officeDocument/2006/relationships/hyperlink" Target="http://images.google.com.vn/imgres?imgurl=http://www.khoahoc.com.vn/photos/Image/2006/02/22/earthworm.jpg&amp;imgrefurl=http://www.khoahoc.com.vn/timkiem/sao/index17.aspx&amp;usg=__Iis2E3xPY4yU4Qhw-RP_3GV0ebw=&amp;h=189&amp;w=250&amp;sz=15&amp;hl=vi&amp;start=3&amp;tbnid=m8NzTJyVurLPqM:&amp;tbnh=84&amp;tbnw=111&amp;prev=/images?q=giun+%C4%91%E1%BA%A5t&amp;gbv=2&amp;hl=vi"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62.png"/><Relationship Id="rId16"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31.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25.png"/><Relationship Id="rId7" Type="http://schemas.openxmlformats.org/officeDocument/2006/relationships/image" Target="../media/image81.jpeg"/><Relationship Id="rId2" Type="http://schemas.openxmlformats.org/officeDocument/2006/relationships/image" Target="../media/image77.jpeg"/><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jpeg"/><Relationship Id="rId10" Type="http://schemas.openxmlformats.org/officeDocument/2006/relationships/image" Target="../media/image84.png"/><Relationship Id="rId4" Type="http://schemas.openxmlformats.org/officeDocument/2006/relationships/image" Target="../media/image78.jpeg"/><Relationship Id="rId9" Type="http://schemas.openxmlformats.org/officeDocument/2006/relationships/image" Target="../media/image83.png"/></Relationships>
</file>

<file path=ppt/slides/_rels/slide3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png"/></Relationships>
</file>

<file path=ppt/slides/_rels/slide39.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6"/>
          <p:cNvSpPr txBox="1">
            <a:spLocks noChangeArrowheads="1"/>
          </p:cNvSpPr>
          <p:nvPr/>
        </p:nvSpPr>
        <p:spPr bwMode="auto">
          <a:xfrm>
            <a:off x="3200400" y="20574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vi-VN" sz="1800">
              <a:latin typeface="VNI-Times" pitchFamily="2" charset="0"/>
              <a:ea typeface="ＭＳ Ｐゴシック" panose="020B0600070205080204" pitchFamily="34" charset="-128"/>
            </a:endParaRPr>
          </a:p>
        </p:txBody>
      </p:sp>
      <p:pic>
        <p:nvPicPr>
          <p:cNvPr id="205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4"/>
          <p:cNvSpPr txBox="1">
            <a:spLocks noChangeArrowheads="1"/>
          </p:cNvSpPr>
          <p:nvPr/>
        </p:nvSpPr>
        <p:spPr bwMode="auto">
          <a:xfrm>
            <a:off x="2971800" y="57150"/>
            <a:ext cx="320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809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SINH HỌC 9</a:t>
            </a:r>
          </a:p>
        </p:txBody>
      </p:sp>
      <p:sp>
        <p:nvSpPr>
          <p:cNvPr id="5" name="Rectangle 4"/>
          <p:cNvSpPr/>
          <p:nvPr/>
        </p:nvSpPr>
        <p:spPr>
          <a:xfrm>
            <a:off x="914400" y="764599"/>
            <a:ext cx="7474024"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3200" b="1" dirty="0" err="1">
                <a:ln w="11430"/>
                <a:solidFill>
                  <a:schemeClr val="accent1">
                    <a:lumMod val="75000"/>
                  </a:schemeClr>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Bài</a:t>
            </a:r>
            <a:r>
              <a:rPr lang="en-US" sz="3200" b="1" dirty="0">
                <a:ln w="11430"/>
                <a:solidFill>
                  <a:schemeClr val="accent1">
                    <a:lumMod val="75000"/>
                  </a:schemeClr>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dirty="0" smtClean="0">
                <a:ln w="11430"/>
                <a:solidFill>
                  <a:schemeClr val="accent1">
                    <a:lumMod val="75000"/>
                  </a:schemeClr>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43: ẢNH HƯỞNG CỦA NHIỆT ĐỘ VÀ ĐỘ ẨM LÊN ĐỜI SỐNG SINH VẬT</a:t>
            </a:r>
            <a:endParaRPr lang="en-US" sz="3200" b="1" dirty="0">
              <a:ln w="11430"/>
              <a:solidFill>
                <a:schemeClr val="accent1">
                  <a:lumMod val="75000"/>
                </a:schemeClr>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8413808"/>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Line 3"/>
          <p:cNvSpPr/>
          <p:nvPr/>
        </p:nvSpPr>
        <p:spPr>
          <a:xfrm>
            <a:off x="4495800" y="1066800"/>
            <a:ext cx="0" cy="5105400"/>
          </a:xfrm>
          <a:prstGeom prst="line">
            <a:avLst/>
          </a:prstGeom>
          <a:ln w="38100" cap="flat" cmpd="sng">
            <a:solidFill>
              <a:srgbClr val="006666"/>
            </a:solidFill>
            <a:prstDash val="solid"/>
            <a:headEnd type="none" w="med" len="med"/>
            <a:tailEnd type="none" w="med" len="med"/>
          </a:ln>
        </p:spPr>
      </p:sp>
      <p:sp>
        <p:nvSpPr>
          <p:cNvPr id="6150" name="Text Box 6"/>
          <p:cNvSpPr txBox="1"/>
          <p:nvPr/>
        </p:nvSpPr>
        <p:spPr>
          <a:xfrm>
            <a:off x="342900" y="4077652"/>
            <a:ext cx="4038600" cy="461665"/>
          </a:xfrm>
          <a:prstGeom prst="rect">
            <a:avLst/>
          </a:prstGeom>
          <a:noFill/>
          <a:ln w="9525">
            <a:noFill/>
          </a:ln>
        </p:spPr>
        <p:txBody>
          <a:bodyPr>
            <a:spAutoFit/>
          </a:bodyPr>
          <a:lstStyle/>
          <a:p>
            <a:pPr eaLnBrk="1" hangingPunct="1">
              <a:spcBef>
                <a:spcPct val="50000"/>
              </a:spcBef>
            </a:pPr>
            <a:r>
              <a:rPr lang="en-US" altLang="en-US" sz="2400" dirty="0">
                <a:solidFill>
                  <a:srgbClr val="003300"/>
                </a:solidFill>
                <a:latin typeface="Times New Roman" panose="02020603050405020304" pitchFamily="18" charset="0"/>
              </a:rPr>
              <a:t>Gấu sống ở vùng lạnh</a:t>
            </a:r>
          </a:p>
        </p:txBody>
      </p:sp>
      <p:sp>
        <p:nvSpPr>
          <p:cNvPr id="6151" name="Text Box 7"/>
          <p:cNvSpPr txBox="1"/>
          <p:nvPr/>
        </p:nvSpPr>
        <p:spPr>
          <a:xfrm>
            <a:off x="4800601" y="4030663"/>
            <a:ext cx="4038600" cy="461665"/>
          </a:xfrm>
          <a:prstGeom prst="rect">
            <a:avLst/>
          </a:prstGeom>
          <a:noFill/>
          <a:ln w="9525">
            <a:noFill/>
          </a:ln>
        </p:spPr>
        <p:txBody>
          <a:bodyPr>
            <a:spAutoFit/>
          </a:bodyPr>
          <a:lstStyle/>
          <a:p>
            <a:pPr eaLnBrk="1" hangingPunct="1">
              <a:spcBef>
                <a:spcPct val="50000"/>
              </a:spcBef>
            </a:pPr>
            <a:r>
              <a:rPr lang="en-US" altLang="en-US" sz="2400" dirty="0">
                <a:solidFill>
                  <a:srgbClr val="003300"/>
                </a:solidFill>
                <a:latin typeface="Times New Roman" panose="02020603050405020304" pitchFamily="18" charset="0"/>
              </a:rPr>
              <a:t>Gấu sống ở vùng nóng</a:t>
            </a:r>
          </a:p>
        </p:txBody>
      </p:sp>
      <p:sp>
        <p:nvSpPr>
          <p:cNvPr id="6154" name="AutoShape 10"/>
          <p:cNvSpPr/>
          <p:nvPr/>
        </p:nvSpPr>
        <p:spPr>
          <a:xfrm>
            <a:off x="768096" y="4308484"/>
            <a:ext cx="6934200" cy="2389406"/>
          </a:xfrm>
          <a:prstGeom prst="cloudCallout">
            <a:avLst>
              <a:gd name="adj1" fmla="val -14699"/>
              <a:gd name="adj2" fmla="val 40000"/>
            </a:avLst>
          </a:prstGeom>
          <a:solidFill>
            <a:schemeClr val="accent3">
              <a:lumMod val="95000"/>
            </a:schemeClr>
          </a:solidFill>
          <a:ln>
            <a:noFill/>
          </a:ln>
        </p:spPr>
        <p:txBody>
          <a:bodyPr wrap="square">
            <a:spAutoFit/>
          </a:bodyPr>
          <a:lstStyle/>
          <a:p>
            <a:pPr eaLnBrk="1" hangingPunct="1">
              <a:spcBef>
                <a:spcPct val="50000"/>
              </a:spcBef>
            </a:pPr>
            <a:r>
              <a:rPr lang="en-US" altLang="en-US" sz="2400" dirty="0">
                <a:solidFill>
                  <a:srgbClr val="FF3300"/>
                </a:solidFill>
                <a:cs typeface="Times New Roman" panose="02020603050405020304" pitchFamily="18" charset="0"/>
              </a:rPr>
              <a:t>Em hãy cho biết hai loài gấu trên sống ở môi trường nào? Nêu đặc điểm mỗi loài về bộ lông và kích thước?</a:t>
            </a:r>
          </a:p>
        </p:txBody>
      </p:sp>
      <p:grpSp>
        <p:nvGrpSpPr>
          <p:cNvPr id="6160" name="Group 16"/>
          <p:cNvGrpSpPr/>
          <p:nvPr/>
        </p:nvGrpSpPr>
        <p:grpSpPr>
          <a:xfrm>
            <a:off x="190500" y="1045527"/>
            <a:ext cx="4191000" cy="2971800"/>
            <a:chOff x="96" y="912"/>
            <a:chExt cx="2640" cy="1872"/>
          </a:xfrm>
        </p:grpSpPr>
        <p:pic>
          <p:nvPicPr>
            <p:cNvPr id="6158" name="Picture 8" descr="gau trang bac cuc"/>
            <p:cNvPicPr>
              <a:picLocks noChangeAspect="1"/>
            </p:cNvPicPr>
            <p:nvPr/>
          </p:nvPicPr>
          <p:blipFill>
            <a:blip r:embed="rId2">
              <a:lum bright="6000" contrast="24000"/>
            </a:blip>
            <a:srcRect l="11111" t="7895" r="12962" b="21053"/>
            <a:stretch>
              <a:fillRect/>
            </a:stretch>
          </p:blipFill>
          <p:spPr>
            <a:xfrm>
              <a:off x="96" y="912"/>
              <a:ext cx="2640" cy="1872"/>
            </a:xfrm>
            <a:prstGeom prst="rect">
              <a:avLst/>
            </a:prstGeom>
            <a:noFill/>
            <a:ln w="9525">
              <a:noFill/>
            </a:ln>
          </p:spPr>
        </p:pic>
        <p:sp>
          <p:nvSpPr>
            <p:cNvPr id="6159" name="Rectangle 11"/>
            <p:cNvSpPr/>
            <p:nvPr/>
          </p:nvSpPr>
          <p:spPr>
            <a:xfrm>
              <a:off x="144" y="912"/>
              <a:ext cx="336" cy="288"/>
            </a:xfrm>
            <a:prstGeom prst="rect">
              <a:avLst/>
            </a:prstGeom>
            <a:solidFill>
              <a:schemeClr val="bg1"/>
            </a:solidFill>
            <a:ln w="9525" cap="flat" cmpd="sng">
              <a:solidFill>
                <a:srgbClr val="006666"/>
              </a:solidFill>
              <a:prstDash val="solid"/>
              <a:miter/>
              <a:headEnd type="none" w="med" len="med"/>
              <a:tailEnd type="none" w="med" len="med"/>
            </a:ln>
          </p:spPr>
          <p:txBody>
            <a:bodyPr wrap="none" anchor="ctr" anchorCtr="0"/>
            <a:lstStyle/>
            <a:p>
              <a:pPr algn="ctr" eaLnBrk="1" hangingPunct="1"/>
              <a:r>
                <a:rPr lang="en-US" altLang="en-US" b="0" dirty="0">
                  <a:solidFill>
                    <a:srgbClr val="FF0000"/>
                  </a:solidFill>
                  <a:latin typeface="Times New Roman" panose="02020603050405020304" pitchFamily="18" charset="0"/>
                </a:rPr>
                <a:t>1</a:t>
              </a:r>
            </a:p>
          </p:txBody>
        </p:sp>
      </p:grpSp>
      <p:grpSp>
        <p:nvGrpSpPr>
          <p:cNvPr id="6161" name="Group 17"/>
          <p:cNvGrpSpPr/>
          <p:nvPr/>
        </p:nvGrpSpPr>
        <p:grpSpPr>
          <a:xfrm>
            <a:off x="4648200" y="990600"/>
            <a:ext cx="4495800" cy="3048000"/>
            <a:chOff x="2928" y="960"/>
            <a:chExt cx="2832" cy="1776"/>
          </a:xfrm>
        </p:grpSpPr>
        <p:pic>
          <p:nvPicPr>
            <p:cNvPr id="6156" name="Picture 9" descr="Gấu ngựa - Ursus thibetanus "/>
            <p:cNvPicPr>
              <a:picLocks noChangeAspect="1"/>
            </p:cNvPicPr>
            <p:nvPr/>
          </p:nvPicPr>
          <p:blipFill>
            <a:blip r:embed="rId3"/>
            <a:srcRect t="-1312" r="-8772" b="-6734"/>
            <a:stretch>
              <a:fillRect/>
            </a:stretch>
          </p:blipFill>
          <p:spPr>
            <a:xfrm>
              <a:off x="2928" y="960"/>
              <a:ext cx="2832" cy="1776"/>
            </a:xfrm>
            <a:prstGeom prst="rect">
              <a:avLst/>
            </a:prstGeom>
            <a:noFill/>
            <a:ln w="9525">
              <a:noFill/>
            </a:ln>
          </p:spPr>
        </p:pic>
        <p:sp>
          <p:nvSpPr>
            <p:cNvPr id="6157" name="Rectangle 12"/>
            <p:cNvSpPr/>
            <p:nvPr/>
          </p:nvSpPr>
          <p:spPr>
            <a:xfrm>
              <a:off x="3072" y="1008"/>
              <a:ext cx="336" cy="288"/>
            </a:xfrm>
            <a:prstGeom prst="rect">
              <a:avLst/>
            </a:prstGeom>
            <a:solidFill>
              <a:schemeClr val="bg1"/>
            </a:solidFill>
            <a:ln w="9525" cap="flat" cmpd="sng">
              <a:solidFill>
                <a:srgbClr val="006666"/>
              </a:solidFill>
              <a:prstDash val="solid"/>
              <a:miter/>
              <a:headEnd type="none" w="med" len="med"/>
              <a:tailEnd type="none" w="med" len="med"/>
            </a:ln>
          </p:spPr>
          <p:txBody>
            <a:bodyPr wrap="none" anchor="ctr" anchorCtr="0"/>
            <a:lstStyle/>
            <a:p>
              <a:pPr algn="ctr" eaLnBrk="1" hangingPunct="1"/>
              <a:r>
                <a:rPr lang="en-US" altLang="en-US" b="0" dirty="0">
                  <a:solidFill>
                    <a:srgbClr val="FF0000"/>
                  </a:solidFill>
                  <a:latin typeface="Times New Roman" panose="02020603050405020304" pitchFamily="18" charset="0"/>
                </a:rPr>
                <a:t>2</a:t>
              </a:r>
            </a:p>
          </p:txBody>
        </p:sp>
      </p:grpSp>
      <p:sp>
        <p:nvSpPr>
          <p:cNvPr id="6153" name="Text Box 5"/>
          <p:cNvSpPr txBox="1"/>
          <p:nvPr/>
        </p:nvSpPr>
        <p:spPr>
          <a:xfrm>
            <a:off x="3200400" y="533400"/>
            <a:ext cx="2667000" cy="460375"/>
          </a:xfrm>
          <a:prstGeom prst="rect">
            <a:avLst/>
          </a:prstGeom>
          <a:noFill/>
          <a:ln w="9525">
            <a:noFill/>
          </a:ln>
        </p:spPr>
        <p:txBody>
          <a:bodyPr>
            <a:spAutoFit/>
          </a:bodyPr>
          <a:lstStyle/>
          <a:p>
            <a:pPr algn="ctr" eaLnBrk="1" hangingPunct="1">
              <a:spcBef>
                <a:spcPct val="50000"/>
              </a:spcBef>
            </a:pPr>
            <a:r>
              <a:rPr lang="en-US" altLang="en-US" sz="2400" dirty="0">
                <a:solidFill>
                  <a:srgbClr val="CC0099"/>
                </a:solidFill>
                <a:latin typeface="Times New Roman" panose="02020603050405020304" pitchFamily="18" charset="0"/>
              </a:rPr>
              <a:t>Ví dụ 2</a:t>
            </a:r>
          </a:p>
        </p:txBody>
      </p:sp>
      <p:sp>
        <p:nvSpPr>
          <p:cNvPr id="2" name="AutoShape 15"/>
          <p:cNvSpPr/>
          <p:nvPr/>
        </p:nvSpPr>
        <p:spPr>
          <a:xfrm>
            <a:off x="190500" y="4648200"/>
            <a:ext cx="4305300" cy="1295400"/>
          </a:xfrm>
          <a:prstGeom prst="wedgeEllipseCallout">
            <a:avLst>
              <a:gd name="adj1" fmla="val 14583"/>
              <a:gd name="adj2" fmla="val 50963"/>
            </a:avLst>
          </a:prstGeom>
          <a:solidFill>
            <a:schemeClr val="bg1"/>
          </a:solidFill>
          <a:ln w="9525" cap="flat" cmpd="sng">
            <a:solidFill>
              <a:srgbClr val="CC0099"/>
            </a:solidFill>
            <a:prstDash val="solid"/>
            <a:miter/>
            <a:headEnd type="none" w="med" len="med"/>
            <a:tailEnd type="none" w="med" len="med"/>
          </a:ln>
        </p:spPr>
        <p:txBody>
          <a:bodyPr/>
          <a:lstStyle/>
          <a:p>
            <a:pPr algn="ctr" eaLnBrk="1" hangingPunct="1"/>
            <a:r>
              <a:rPr lang="en-US" altLang="en-US" sz="2400" dirty="0">
                <a:solidFill>
                  <a:srgbClr val="0000CC"/>
                </a:solidFill>
                <a:latin typeface="Times New Roman" panose="02020603050405020304" pitchFamily="18" charset="0"/>
              </a:rPr>
              <a:t>Bộ lông dày, dài, kích</a:t>
            </a:r>
            <a:r>
              <a:rPr lang="en-GB" altLang="en-US" sz="2400" dirty="0">
                <a:solidFill>
                  <a:srgbClr val="0000CC"/>
                </a:solidFill>
                <a:latin typeface="Times New Roman" panose="02020603050405020304" pitchFamily="18" charset="0"/>
              </a:rPr>
              <a:t> thước</a:t>
            </a:r>
            <a:r>
              <a:rPr lang="en-US" altLang="en-US" sz="2400" dirty="0">
                <a:solidFill>
                  <a:srgbClr val="0000CC"/>
                </a:solidFill>
                <a:latin typeface="Times New Roman" panose="02020603050405020304" pitchFamily="18" charset="0"/>
              </a:rPr>
              <a:t> cơ thể lớn</a:t>
            </a:r>
          </a:p>
        </p:txBody>
      </p:sp>
      <p:sp>
        <p:nvSpPr>
          <p:cNvPr id="6162" name="AutoShape 18"/>
          <p:cNvSpPr/>
          <p:nvPr/>
        </p:nvSpPr>
        <p:spPr>
          <a:xfrm>
            <a:off x="4495800" y="4648200"/>
            <a:ext cx="4114800" cy="1371600"/>
          </a:xfrm>
          <a:prstGeom prst="wedgeEllipseCallout">
            <a:avLst>
              <a:gd name="adj1" fmla="val -27977"/>
              <a:gd name="adj2" fmla="val 35898"/>
            </a:avLst>
          </a:prstGeom>
          <a:solidFill>
            <a:schemeClr val="bg1"/>
          </a:solidFill>
          <a:ln w="9525" cap="flat" cmpd="sng">
            <a:solidFill>
              <a:srgbClr val="CC0099"/>
            </a:solidFill>
            <a:prstDash val="solid"/>
            <a:miter/>
            <a:headEnd type="none" w="med" len="med"/>
            <a:tailEnd type="none" w="med" len="med"/>
          </a:ln>
        </p:spPr>
        <p:txBody>
          <a:bodyPr/>
          <a:lstStyle/>
          <a:p>
            <a:pPr algn="ctr" eaLnBrk="1" hangingPunct="1"/>
            <a:r>
              <a:rPr lang="en-US" altLang="en-US" sz="2400" dirty="0">
                <a:solidFill>
                  <a:srgbClr val="CC0099"/>
                </a:solidFill>
                <a:latin typeface="Times New Roman" panose="02020603050405020304" pitchFamily="18" charset="0"/>
              </a:rPr>
              <a:t>Bộ lông ngắn, thưa, kích thước cơ thể nhỏ hơn</a:t>
            </a:r>
          </a:p>
        </p:txBody>
      </p:sp>
      <p:sp>
        <p:nvSpPr>
          <p:cNvPr id="16" name="Text Box 6"/>
          <p:cNvSpPr txBox="1"/>
          <p:nvPr/>
        </p:nvSpPr>
        <p:spPr>
          <a:xfrm>
            <a:off x="685800" y="10180"/>
            <a:ext cx="8153400" cy="523220"/>
          </a:xfrm>
          <a:prstGeom prst="rect">
            <a:avLst/>
          </a:prstGeom>
          <a:noFill/>
          <a:ln w="9525">
            <a:noFill/>
          </a:ln>
        </p:spPr>
        <p:txBody>
          <a:bodyPr wrap="square">
            <a:spAutoFit/>
          </a:bodyPr>
          <a:lstStyle/>
          <a:p>
            <a:pPr marL="457200" indent="-457200" eaLnBrk="1" hangingPunct="1">
              <a:spcBef>
                <a:spcPct val="50000"/>
              </a:spcBef>
              <a:buAutoNum type="romanUcPeriod"/>
            </a:pPr>
            <a:r>
              <a:rPr lang="en-US" altLang="en-US" sz="2800" dirty="0">
                <a:solidFill>
                  <a:srgbClr val="CC0099"/>
                </a:solidFill>
                <a:latin typeface="Times New Roman" panose="02020603050405020304" pitchFamily="18" charset="0"/>
              </a:rPr>
              <a:t>Ảnh hưởng của nhiệt độ lên đời sống </a:t>
            </a:r>
            <a:r>
              <a:rPr lang="en-US" altLang="en-US" sz="2800" dirty="0" err="1">
                <a:solidFill>
                  <a:srgbClr val="CC0099"/>
                </a:solidFill>
                <a:latin typeface="Times New Roman" panose="02020603050405020304" pitchFamily="18" charset="0"/>
              </a:rPr>
              <a:t>sinh</a:t>
            </a:r>
            <a:r>
              <a:rPr lang="en-US" altLang="en-US" sz="2800" dirty="0">
                <a:solidFill>
                  <a:srgbClr val="CC0099"/>
                </a:solidFill>
                <a:latin typeface="Times New Roman" panose="02020603050405020304" pitchFamily="18" charset="0"/>
              </a:rPr>
              <a:t> </a:t>
            </a:r>
            <a:r>
              <a:rPr lang="en-US" altLang="en-US" sz="2800" dirty="0" err="1" smtClean="0">
                <a:solidFill>
                  <a:srgbClr val="CC0099"/>
                </a:solidFill>
                <a:latin typeface="Times New Roman" panose="02020603050405020304" pitchFamily="18" charset="0"/>
              </a:rPr>
              <a:t>vật</a:t>
            </a:r>
            <a:endParaRPr lang="en-US" altLang="en-US" sz="2800" dirty="0">
              <a:solidFill>
                <a:srgbClr val="CC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160"/>
                                        </p:tgtEl>
                                        <p:attrNameLst>
                                          <p:attrName>style.visibility</p:attrName>
                                        </p:attrNameLst>
                                      </p:cBhvr>
                                      <p:to>
                                        <p:strVal val="visible"/>
                                      </p:to>
                                    </p:set>
                                    <p:animEffect transition="in" filter="box(in)">
                                      <p:cBhvr>
                                        <p:cTn id="7" dur="500"/>
                                        <p:tgtEl>
                                          <p:spTgt spid="6160"/>
                                        </p:tgtEl>
                                      </p:cBhvr>
                                    </p:animEffect>
                                  </p:childTnLst>
                                </p:cTn>
                              </p:par>
                              <p:par>
                                <p:cTn id="8" presetID="4" presetClass="entr" presetSubtype="16" fill="hold" nodeType="withEffect">
                                  <p:stCondLst>
                                    <p:cond delay="0"/>
                                  </p:stCondLst>
                                  <p:childTnLst>
                                    <p:set>
                                      <p:cBhvr>
                                        <p:cTn id="9" dur="1" fill="hold">
                                          <p:stCondLst>
                                            <p:cond delay="0"/>
                                          </p:stCondLst>
                                        </p:cTn>
                                        <p:tgtEl>
                                          <p:spTgt spid="6161"/>
                                        </p:tgtEl>
                                        <p:attrNameLst>
                                          <p:attrName>style.visibility</p:attrName>
                                        </p:attrNameLst>
                                      </p:cBhvr>
                                      <p:to>
                                        <p:strVal val="visible"/>
                                      </p:to>
                                    </p:set>
                                    <p:animEffect transition="in" filter="box(in)">
                                      <p:cBhvr>
                                        <p:cTn id="10" dur="500"/>
                                        <p:tgtEl>
                                          <p:spTgt spid="6161"/>
                                        </p:tgtEl>
                                      </p:cBhvr>
                                    </p:animEffect>
                                  </p:childTnLst>
                                </p:cTn>
                              </p:par>
                              <p:par>
                                <p:cTn id="11" presetID="4" presetClass="entr" presetSubtype="16" fill="hold" nodeType="withEffect">
                                  <p:stCondLst>
                                    <p:cond delay="0"/>
                                  </p:stCondLst>
                                  <p:childTnLst>
                                    <p:set>
                                      <p:cBhvr>
                                        <p:cTn id="12" dur="1" fill="hold">
                                          <p:stCondLst>
                                            <p:cond delay="0"/>
                                          </p:stCondLst>
                                        </p:cTn>
                                        <p:tgtEl>
                                          <p:spTgt spid="6147"/>
                                        </p:tgtEl>
                                        <p:attrNameLst>
                                          <p:attrName>style.visibility</p:attrName>
                                        </p:attrNameLst>
                                      </p:cBhvr>
                                      <p:to>
                                        <p:strVal val="visible"/>
                                      </p:to>
                                    </p:set>
                                    <p:animEffect transition="in" filter="box(in)">
                                      <p:cBhvr>
                                        <p:cTn id="13" dur="500"/>
                                        <p:tgtEl>
                                          <p:spTgt spid="614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6154"/>
                                        </p:tgtEl>
                                        <p:attrNameLst>
                                          <p:attrName>style.visibility</p:attrName>
                                        </p:attrNameLst>
                                      </p:cBhvr>
                                      <p:to>
                                        <p:strVal val="visible"/>
                                      </p:to>
                                    </p:set>
                                    <p:animEffect transition="in" filter="box(in)">
                                      <p:cBhvr>
                                        <p:cTn id="18" dur="500"/>
                                        <p:tgtEl>
                                          <p:spTgt spid="615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6150">
                                            <p:txEl>
                                              <p:pRg st="0" end="0"/>
                                            </p:txEl>
                                          </p:spTgt>
                                        </p:tgtEl>
                                        <p:attrNameLst>
                                          <p:attrName>style.visibility</p:attrName>
                                        </p:attrNameLst>
                                      </p:cBhvr>
                                      <p:to>
                                        <p:strVal val="visible"/>
                                      </p:to>
                                    </p:set>
                                    <p:animEffect transition="in" filter="box(in)">
                                      <p:cBhvr>
                                        <p:cTn id="23" dur="500"/>
                                        <p:tgtEl>
                                          <p:spTgt spid="615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6151"/>
                                        </p:tgtEl>
                                        <p:attrNameLst>
                                          <p:attrName>style.visibility</p:attrName>
                                        </p:attrNameLst>
                                      </p:cBhvr>
                                      <p:to>
                                        <p:strVal val="visible"/>
                                      </p:to>
                                    </p:set>
                                    <p:animEffect transition="in" filter="box(in)">
                                      <p:cBhvr>
                                        <p:cTn id="28" dur="500"/>
                                        <p:tgtEl>
                                          <p:spTgt spid="6151"/>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xit" presetSubtype="16" fill="hold" grpId="1" nodeType="clickEffect">
                                  <p:stCondLst>
                                    <p:cond delay="0"/>
                                  </p:stCondLst>
                                  <p:childTnLst>
                                    <p:animEffect transition="out" filter="box(in)">
                                      <p:cBhvr>
                                        <p:cTn id="32" dur="500"/>
                                        <p:tgtEl>
                                          <p:spTgt spid="6154"/>
                                        </p:tgtEl>
                                      </p:cBhvr>
                                    </p:animEffect>
                                    <p:set>
                                      <p:cBhvr>
                                        <p:cTn id="33" dur="1" fill="hold">
                                          <p:stCondLst>
                                            <p:cond delay="499"/>
                                          </p:stCondLst>
                                        </p:cTn>
                                        <p:tgtEl>
                                          <p:spTgt spid="6154"/>
                                        </p:tgtEl>
                                        <p:attrNameLst>
                                          <p:attrName>style.visibility</p:attrName>
                                        </p:attrNameLst>
                                      </p:cBhvr>
                                      <p:to>
                                        <p:strVal val="hidden"/>
                                      </p:to>
                                    </p:set>
                                  </p:childTnLst>
                                </p:cTn>
                              </p:par>
                            </p:childTnLst>
                          </p:cTn>
                        </p:par>
                        <p:par>
                          <p:cTn id="34" fill="hold">
                            <p:stCondLst>
                              <p:cond delay="500"/>
                            </p:stCondLst>
                            <p:childTnLst>
                              <p:par>
                                <p:cTn id="35" presetID="4" presetClass="entr" presetSubtype="16"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ox(in)">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162"/>
                                        </p:tgtEl>
                                        <p:attrNameLst>
                                          <p:attrName>style.visibility</p:attrName>
                                        </p:attrNameLst>
                                      </p:cBhvr>
                                      <p:to>
                                        <p:strVal val="visible"/>
                                      </p:to>
                                    </p:set>
                                    <p:animEffect transition="in" filter="box(in)">
                                      <p:cBhvr>
                                        <p:cTn id="42" dur="500"/>
                                        <p:tgtEl>
                                          <p:spTgt spid="6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4" grpId="0" animBg="1"/>
      <p:bldP spid="6154" grpId="1" animBg="1"/>
      <p:bldP spid="2" grpId="0" animBg="1"/>
      <p:bldP spid="61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5"/>
          <p:cNvSpPr txBox="1"/>
          <p:nvPr/>
        </p:nvSpPr>
        <p:spPr>
          <a:xfrm>
            <a:off x="2667000" y="381000"/>
            <a:ext cx="3657600" cy="521970"/>
          </a:xfrm>
          <a:prstGeom prst="rect">
            <a:avLst/>
          </a:prstGeom>
          <a:noFill/>
          <a:ln w="9525">
            <a:noFill/>
          </a:ln>
        </p:spPr>
        <p:txBody>
          <a:bodyPr>
            <a:spAutoFit/>
          </a:bodyPr>
          <a:lstStyle/>
          <a:p>
            <a:pPr algn="ctr" eaLnBrk="1" hangingPunct="1">
              <a:spcBef>
                <a:spcPct val="50000"/>
              </a:spcBef>
            </a:pPr>
            <a:r>
              <a:rPr lang="en-US" altLang="en-US" sz="2800" dirty="0">
                <a:solidFill>
                  <a:srgbClr val="CC0099"/>
                </a:solidFill>
                <a:latin typeface="Times New Roman" panose="02020603050405020304" pitchFamily="18" charset="0"/>
              </a:rPr>
              <a:t>Ví dụ 3</a:t>
            </a:r>
          </a:p>
        </p:txBody>
      </p:sp>
      <p:pic>
        <p:nvPicPr>
          <p:cNvPr id="7172" name="Picture 6" descr="P1000538"/>
          <p:cNvPicPr>
            <a:picLocks noChangeAspect="1"/>
          </p:cNvPicPr>
          <p:nvPr/>
        </p:nvPicPr>
        <p:blipFill>
          <a:blip r:embed="rId2"/>
          <a:stretch>
            <a:fillRect/>
          </a:stretch>
        </p:blipFill>
        <p:spPr>
          <a:xfrm>
            <a:off x="152400" y="914400"/>
            <a:ext cx="4267200" cy="2743200"/>
          </a:xfrm>
          <a:prstGeom prst="rect">
            <a:avLst/>
          </a:prstGeom>
          <a:noFill/>
          <a:ln w="9525">
            <a:noFill/>
          </a:ln>
        </p:spPr>
      </p:pic>
      <p:pic>
        <p:nvPicPr>
          <p:cNvPr id="7173" name="Picture 8" descr="ANd9GcTKTeQNEwWgUbUiTiljnRucvpwNwHe9-Ybw7QPG7ZGc-gcAkmRtwg"/>
          <p:cNvPicPr>
            <a:picLocks noChangeAspect="1"/>
          </p:cNvPicPr>
          <p:nvPr/>
        </p:nvPicPr>
        <p:blipFill>
          <a:blip r:embed="rId3"/>
          <a:stretch>
            <a:fillRect/>
          </a:stretch>
        </p:blipFill>
        <p:spPr>
          <a:xfrm>
            <a:off x="4495800" y="990600"/>
            <a:ext cx="4191000" cy="2667000"/>
          </a:xfrm>
          <a:prstGeom prst="rect">
            <a:avLst/>
          </a:prstGeom>
          <a:noFill/>
          <a:ln w="9525">
            <a:noFill/>
          </a:ln>
        </p:spPr>
      </p:pic>
      <p:sp>
        <p:nvSpPr>
          <p:cNvPr id="7178" name="AutoShape 10"/>
          <p:cNvSpPr/>
          <p:nvPr/>
        </p:nvSpPr>
        <p:spPr>
          <a:xfrm>
            <a:off x="533400" y="3352800"/>
            <a:ext cx="3169920" cy="3513832"/>
          </a:xfrm>
          <a:prstGeom prst="cloudCallout">
            <a:avLst>
              <a:gd name="adj1" fmla="val 70314"/>
              <a:gd name="adj2" fmla="val -57840"/>
            </a:avLst>
          </a:prstGeom>
          <a:solidFill>
            <a:schemeClr val="accent3">
              <a:lumMod val="95000"/>
            </a:schemeClr>
          </a:solidFill>
          <a:ln>
            <a:noFill/>
          </a:ln>
        </p:spPr>
        <p:txBody>
          <a:bodyPr wrap="square">
            <a:spAutoFit/>
          </a:bodyPr>
          <a:lstStyle/>
          <a:p>
            <a:pPr eaLnBrk="1" hangingPunct="1">
              <a:spcBef>
                <a:spcPct val="50000"/>
              </a:spcBef>
            </a:pPr>
            <a:r>
              <a:rPr lang="en-US" altLang="en-US" sz="2400" dirty="0">
                <a:solidFill>
                  <a:srgbClr val="FF3300"/>
                </a:solidFill>
                <a:cs typeface="Times New Roman" panose="02020603050405020304" pitchFamily="18" charset="0"/>
              </a:rPr>
              <a:t>? Nhiệt độ môi trường có ảnh hưởng như thế nào đến đời sống sinh </a:t>
            </a:r>
            <a:r>
              <a:rPr lang="en-US" altLang="en-US" sz="2400" dirty="0" err="1">
                <a:solidFill>
                  <a:srgbClr val="FF3300"/>
                </a:solidFill>
                <a:cs typeface="Times New Roman" panose="02020603050405020304" pitchFamily="18" charset="0"/>
              </a:rPr>
              <a:t>vật</a:t>
            </a:r>
            <a:r>
              <a:rPr lang="en-US" altLang="en-US" sz="2400" dirty="0" smtClean="0">
                <a:solidFill>
                  <a:srgbClr val="FF3300"/>
                </a:solidFill>
                <a:cs typeface="Times New Roman" panose="02020603050405020304" pitchFamily="18" charset="0"/>
              </a:rPr>
              <a:t>?</a:t>
            </a:r>
            <a:endParaRPr lang="en-US" altLang="en-US" sz="2400" dirty="0">
              <a:solidFill>
                <a:srgbClr val="FF3300"/>
              </a:solidFill>
              <a:cs typeface="Times New Roman" panose="02020603050405020304" pitchFamily="18" charset="0"/>
            </a:endParaRPr>
          </a:p>
        </p:txBody>
      </p:sp>
      <p:sp>
        <p:nvSpPr>
          <p:cNvPr id="7179" name="AutoShape 11"/>
          <p:cNvSpPr/>
          <p:nvPr/>
        </p:nvSpPr>
        <p:spPr>
          <a:xfrm>
            <a:off x="4191000" y="3761232"/>
            <a:ext cx="4770120" cy="3124200"/>
          </a:xfrm>
          <a:prstGeom prst="cloudCallout">
            <a:avLst>
              <a:gd name="adj1" fmla="val -65472"/>
              <a:gd name="adj2" fmla="val -16943"/>
            </a:avLst>
          </a:prstGeom>
          <a:solidFill>
            <a:schemeClr val="bg1"/>
          </a:solidFill>
          <a:ln w="9525" cap="flat" cmpd="sng">
            <a:solidFill>
              <a:srgbClr val="0000CC"/>
            </a:solidFill>
            <a:prstDash val="solid"/>
            <a:headEnd type="none" w="med" len="med"/>
            <a:tailEnd type="none" w="med" len="med"/>
          </a:ln>
        </p:spPr>
        <p:txBody>
          <a:bodyPr/>
          <a:lstStyle/>
          <a:p>
            <a:pPr algn="ctr" eaLnBrk="1" hangingPunct="1"/>
            <a:r>
              <a:rPr lang="en-US" altLang="en-US" sz="2400" b="0" dirty="0">
                <a:solidFill>
                  <a:srgbClr val="660066"/>
                </a:solidFill>
                <a:latin typeface="Times New Roman" panose="02020603050405020304" pitchFamily="18" charset="0"/>
              </a:rPr>
              <a:t>Ảnh hưởng đến tập tính của sinh vật: ngủ đông, ngủ </a:t>
            </a:r>
            <a:r>
              <a:rPr lang="en-US" altLang="en-US" sz="2400" b="0" dirty="0" err="1">
                <a:solidFill>
                  <a:srgbClr val="660066"/>
                </a:solidFill>
                <a:latin typeface="Times New Roman" panose="02020603050405020304" pitchFamily="18" charset="0"/>
              </a:rPr>
              <a:t>hè</a:t>
            </a:r>
            <a:r>
              <a:rPr lang="en-US" altLang="en-US" sz="2400" b="0" dirty="0" smtClean="0">
                <a:solidFill>
                  <a:srgbClr val="660066"/>
                </a:solidFill>
                <a:latin typeface="Times New Roman" panose="02020603050405020304" pitchFamily="18" charset="0"/>
              </a:rPr>
              <a:t>… do </a:t>
            </a:r>
            <a:r>
              <a:rPr lang="vi-VN" altLang="en-US" sz="2400" b="0" dirty="0">
                <a:solidFill>
                  <a:srgbClr val="660066"/>
                </a:solidFill>
              </a:rPr>
              <a:t>Nhiều loài động vật có tập tính lẩn tránh nơi nóng quá hoặc lạnh quá</a:t>
            </a:r>
            <a:endParaRPr lang="en-US" altLang="en-US" sz="2400" b="0" dirty="0">
              <a:solidFill>
                <a:srgbClr val="660066"/>
              </a:solidFill>
              <a:latin typeface="Times New Roman" panose="02020603050405020304" pitchFamily="18" charset="0"/>
            </a:endParaRPr>
          </a:p>
        </p:txBody>
      </p:sp>
      <p:sp>
        <p:nvSpPr>
          <p:cNvPr id="8" name="Text Box 6"/>
          <p:cNvSpPr txBox="1"/>
          <p:nvPr/>
        </p:nvSpPr>
        <p:spPr>
          <a:xfrm>
            <a:off x="685800" y="10180"/>
            <a:ext cx="8153400" cy="523220"/>
          </a:xfrm>
          <a:prstGeom prst="rect">
            <a:avLst/>
          </a:prstGeom>
          <a:noFill/>
          <a:ln w="9525">
            <a:noFill/>
          </a:ln>
        </p:spPr>
        <p:txBody>
          <a:bodyPr wrap="square">
            <a:spAutoFit/>
          </a:bodyPr>
          <a:lstStyle/>
          <a:p>
            <a:pPr marL="457200" indent="-457200" eaLnBrk="1" hangingPunct="1">
              <a:spcBef>
                <a:spcPct val="50000"/>
              </a:spcBef>
              <a:buAutoNum type="romanUcPeriod"/>
            </a:pPr>
            <a:r>
              <a:rPr lang="en-US" altLang="en-US" sz="2800" dirty="0">
                <a:solidFill>
                  <a:srgbClr val="CC0099"/>
                </a:solidFill>
                <a:latin typeface="Times New Roman" panose="02020603050405020304" pitchFamily="18" charset="0"/>
              </a:rPr>
              <a:t>Ảnh hưởng của nhiệt độ lên đời sống </a:t>
            </a:r>
            <a:r>
              <a:rPr lang="en-US" altLang="en-US" sz="2800" dirty="0" err="1">
                <a:solidFill>
                  <a:srgbClr val="CC0099"/>
                </a:solidFill>
                <a:latin typeface="Times New Roman" panose="02020603050405020304" pitchFamily="18" charset="0"/>
              </a:rPr>
              <a:t>sinh</a:t>
            </a:r>
            <a:r>
              <a:rPr lang="en-US" altLang="en-US" sz="2800" dirty="0">
                <a:solidFill>
                  <a:srgbClr val="CC0099"/>
                </a:solidFill>
                <a:latin typeface="Times New Roman" panose="02020603050405020304" pitchFamily="18" charset="0"/>
              </a:rPr>
              <a:t> </a:t>
            </a:r>
            <a:r>
              <a:rPr lang="en-US" altLang="en-US" sz="2800" dirty="0" err="1" smtClean="0">
                <a:solidFill>
                  <a:srgbClr val="CC0099"/>
                </a:solidFill>
                <a:latin typeface="Times New Roman" panose="02020603050405020304" pitchFamily="18" charset="0"/>
              </a:rPr>
              <a:t>vật</a:t>
            </a:r>
            <a:endParaRPr lang="en-US" altLang="en-US" sz="2800" dirty="0">
              <a:solidFill>
                <a:srgbClr val="CC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animEffect transition="in" filter="box(in)">
                                      <p:cBhvr>
                                        <p:cTn id="7" dur="500"/>
                                        <p:tgtEl>
                                          <p:spTgt spid="717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9"/>
                                        </p:tgtEl>
                                        <p:attrNameLst>
                                          <p:attrName>style.visibility</p:attrName>
                                        </p:attrNameLst>
                                      </p:cBhvr>
                                      <p:to>
                                        <p:strVal val="visible"/>
                                      </p:to>
                                    </p:set>
                                    <p:animEffect transition="in" filter="box(in)">
                                      <p:cBhvr>
                                        <p:cTn id="12" dur="5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bldLvl="0" animBg="1"/>
      <p:bldP spid="717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850" y="716494"/>
            <a:ext cx="4629150" cy="232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9"/>
          <p:cNvSpPr txBox="1">
            <a:spLocks noChangeArrowheads="1"/>
          </p:cNvSpPr>
          <p:nvPr/>
        </p:nvSpPr>
        <p:spPr bwMode="auto">
          <a:xfrm>
            <a:off x="381000" y="3186113"/>
            <a:ext cx="396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dirty="0" err="1">
                <a:latin typeface="Times New Roman" panose="02020603050405020304" pitchFamily="18" charset="0"/>
                <a:cs typeface="Times New Roman" panose="02020603050405020304" pitchFamily="18" charset="0"/>
              </a:rPr>
              <a:t>Chuột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đào</a:t>
            </a:r>
            <a:r>
              <a:rPr lang="en-US" dirty="0">
                <a:latin typeface="Times New Roman" panose="02020603050405020304" pitchFamily="18" charset="0"/>
                <a:cs typeface="Times New Roman" panose="02020603050405020304" pitchFamily="18" charset="0"/>
              </a:rPr>
              <a:t> hang </a:t>
            </a:r>
            <a:r>
              <a:rPr lang="en-US" dirty="0" err="1">
                <a:latin typeface="Times New Roman" panose="02020603050405020304" pitchFamily="18" charset="0"/>
                <a:cs typeface="Times New Roman" panose="02020603050405020304" pitchFamily="18" charset="0"/>
              </a:rPr>
              <a:t>tránh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nóng</a:t>
            </a:r>
            <a:endParaRPr lang="en-US" dirty="0">
              <a:latin typeface="Times New Roman" panose="02020603050405020304" pitchFamily="18" charset="0"/>
              <a:cs typeface="Times New Roman" panose="02020603050405020304" pitchFamily="18" charset="0"/>
            </a:endParaRPr>
          </a:p>
        </p:txBody>
      </p:sp>
      <p:sp>
        <p:nvSpPr>
          <p:cNvPr id="10245" name="Text Box 10"/>
          <p:cNvSpPr txBox="1">
            <a:spLocks noChangeArrowheads="1"/>
          </p:cNvSpPr>
          <p:nvPr/>
        </p:nvSpPr>
        <p:spPr bwMode="auto">
          <a:xfrm>
            <a:off x="4572000" y="3186112"/>
            <a:ext cx="44893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dirty="0">
                <a:latin typeface="Times New Roman" panose="02020603050405020304" pitchFamily="18" charset="0"/>
                <a:cs typeface="Times New Roman" panose="02020603050405020304" pitchFamily="18" charset="0"/>
              </a:rPr>
              <a:t>Ếch chui vào hốc bùn ngủ đông</a:t>
            </a:r>
          </a:p>
        </p:txBody>
      </p:sp>
      <p:pic>
        <p:nvPicPr>
          <p:cNvPr id="10247" name="Picture 13" descr="NTO - Sa mạc Sonoran - Sự sống đa dạng và phong ph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7714" y="3858086"/>
            <a:ext cx="5122389" cy="245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5" descr="NTO - Sa mạc Sonoran - Sự sống đa dạng và phong ph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4" y="705929"/>
            <a:ext cx="4486275"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 Box 16"/>
          <p:cNvSpPr txBox="1">
            <a:spLocks noChangeArrowheads="1"/>
          </p:cNvSpPr>
          <p:nvPr/>
        </p:nvSpPr>
        <p:spPr bwMode="auto">
          <a:xfrm>
            <a:off x="2076450" y="6387074"/>
            <a:ext cx="48767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dirty="0" err="1">
                <a:latin typeface="Times New Roman" panose="02020603050405020304" pitchFamily="18" charset="0"/>
                <a:cs typeface="Times New Roman" panose="02020603050405020304" pitchFamily="18" charset="0"/>
              </a:rPr>
              <a:t>Sư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hang </a:t>
            </a:r>
            <a:r>
              <a:rPr lang="en-US" dirty="0" err="1">
                <a:latin typeface="Times New Roman" panose="02020603050405020304" pitchFamily="18" charset="0"/>
                <a:cs typeface="Times New Roman" panose="02020603050405020304" pitchFamily="18" charset="0"/>
              </a:rPr>
              <a:t>đá</a:t>
            </a:r>
            <a:endParaRPr lang="en-US" dirty="0">
              <a:latin typeface="Times New Roman" panose="02020603050405020304" pitchFamily="18" charset="0"/>
              <a:cs typeface="Times New Roman" panose="02020603050405020304" pitchFamily="18" charset="0"/>
            </a:endParaRPr>
          </a:p>
        </p:txBody>
      </p:sp>
      <p:sp>
        <p:nvSpPr>
          <p:cNvPr id="10" name="Text Box 6"/>
          <p:cNvSpPr txBox="1"/>
          <p:nvPr/>
        </p:nvSpPr>
        <p:spPr>
          <a:xfrm>
            <a:off x="685800" y="10180"/>
            <a:ext cx="8153400" cy="523220"/>
          </a:xfrm>
          <a:prstGeom prst="rect">
            <a:avLst/>
          </a:prstGeom>
          <a:noFill/>
          <a:ln w="9525">
            <a:noFill/>
          </a:ln>
        </p:spPr>
        <p:txBody>
          <a:bodyPr wrap="square">
            <a:spAutoFit/>
          </a:bodyPr>
          <a:lstStyle/>
          <a:p>
            <a:pPr marL="457200" indent="-457200" eaLnBrk="1" hangingPunct="1">
              <a:spcBef>
                <a:spcPct val="50000"/>
              </a:spcBef>
              <a:buAutoNum type="romanUcPeriod"/>
            </a:pPr>
            <a:r>
              <a:rPr lang="en-US" altLang="en-US" sz="2800" dirty="0">
                <a:solidFill>
                  <a:srgbClr val="CC0099"/>
                </a:solidFill>
                <a:latin typeface="Times New Roman" panose="02020603050405020304" pitchFamily="18" charset="0"/>
              </a:rPr>
              <a:t>Ảnh hưởng của nhiệt độ lên đời sống </a:t>
            </a:r>
            <a:r>
              <a:rPr lang="en-US" altLang="en-US" sz="2800" dirty="0" err="1">
                <a:solidFill>
                  <a:srgbClr val="CC0099"/>
                </a:solidFill>
                <a:latin typeface="Times New Roman" panose="02020603050405020304" pitchFamily="18" charset="0"/>
              </a:rPr>
              <a:t>sinh</a:t>
            </a:r>
            <a:r>
              <a:rPr lang="en-US" altLang="en-US" sz="2800" dirty="0">
                <a:solidFill>
                  <a:srgbClr val="CC0099"/>
                </a:solidFill>
                <a:latin typeface="Times New Roman" panose="02020603050405020304" pitchFamily="18" charset="0"/>
              </a:rPr>
              <a:t> </a:t>
            </a:r>
            <a:r>
              <a:rPr lang="en-US" altLang="en-US" sz="2800" dirty="0" err="1" smtClean="0">
                <a:solidFill>
                  <a:srgbClr val="CC0099"/>
                </a:solidFill>
                <a:latin typeface="Times New Roman" panose="02020603050405020304" pitchFamily="18" charset="0"/>
              </a:rPr>
              <a:t>vật</a:t>
            </a:r>
            <a:endParaRPr lang="en-US" altLang="en-US" sz="2800" dirty="0">
              <a:solidFill>
                <a:srgbClr val="CC0099"/>
              </a:solidFill>
              <a:latin typeface="Times New Roman" panose="02020603050405020304" pitchFamily="18" charset="0"/>
            </a:endParaRPr>
          </a:p>
        </p:txBody>
      </p:sp>
    </p:spTree>
    <p:extLst>
      <p:ext uri="{BB962C8B-B14F-4D97-AF65-F5344CB8AC3E}">
        <p14:creationId xmlns:p14="http://schemas.microsoft.com/office/powerpoint/2010/main" val="374654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p:nvPr/>
        </p:nvSpPr>
        <p:spPr>
          <a:xfrm>
            <a:off x="374332" y="750094"/>
            <a:ext cx="9296400" cy="1231106"/>
          </a:xfrm>
          <a:prstGeom prst="rect">
            <a:avLst/>
          </a:prstGeom>
          <a:noFill/>
          <a:ln w="9525">
            <a:noFill/>
          </a:ln>
        </p:spPr>
        <p:txBody>
          <a:bodyPr wrap="square">
            <a:spAutoFit/>
          </a:bodyPr>
          <a:lstStyle/>
          <a:p>
            <a:pPr eaLnBrk="1" hangingPunct="1"/>
            <a:r>
              <a:rPr lang="en-US" altLang="en-US" sz="2400" b="0" dirty="0" err="1" smtClean="0">
                <a:solidFill>
                  <a:srgbClr val="0000CC"/>
                </a:solidFill>
                <a:latin typeface="Times New Roman" panose="02020603050405020304" pitchFamily="18" charset="0"/>
              </a:rPr>
              <a:t>Đa</a:t>
            </a:r>
            <a:r>
              <a:rPr lang="en-US" altLang="en-US" sz="2400" b="0" dirty="0" smtClean="0">
                <a:solidFill>
                  <a:srgbClr val="0000CC"/>
                </a:solidFill>
                <a:latin typeface="Times New Roman" panose="02020603050405020304" pitchFamily="18" charset="0"/>
              </a:rPr>
              <a:t> </a:t>
            </a:r>
            <a:r>
              <a:rPr lang="en-US" altLang="en-US" sz="2400" b="0" dirty="0">
                <a:solidFill>
                  <a:srgbClr val="0000CC"/>
                </a:solidFill>
                <a:latin typeface="Times New Roman" panose="02020603050405020304" pitchFamily="18" charset="0"/>
              </a:rPr>
              <a:t>số sinh vật </a:t>
            </a:r>
            <a:r>
              <a:rPr lang="en-US" altLang="en-US" sz="2400" b="0" dirty="0" err="1">
                <a:solidFill>
                  <a:srgbClr val="0000CC"/>
                </a:solidFill>
                <a:latin typeface="Times New Roman" panose="02020603050405020304" pitchFamily="18" charset="0"/>
              </a:rPr>
              <a:t>sống</a:t>
            </a:r>
            <a:r>
              <a:rPr lang="en-US" altLang="en-US" sz="2400" b="0" dirty="0">
                <a:solidFill>
                  <a:srgbClr val="0000CC"/>
                </a:solidFill>
                <a:latin typeface="Times New Roman" panose="02020603050405020304" pitchFamily="18" charset="0"/>
              </a:rPr>
              <a:t> </a:t>
            </a:r>
            <a:r>
              <a:rPr lang="en-US" altLang="en-US" sz="2400" b="0" dirty="0" err="1" smtClean="0">
                <a:solidFill>
                  <a:srgbClr val="0000CC"/>
                </a:solidFill>
                <a:latin typeface="Times New Roman" panose="02020603050405020304" pitchFamily="18" charset="0"/>
              </a:rPr>
              <a:t>trong</a:t>
            </a:r>
            <a:r>
              <a:rPr lang="en-US" altLang="en-US" sz="2400" b="0" dirty="0" smtClean="0">
                <a:solidFill>
                  <a:srgbClr val="0000CC"/>
                </a:solidFill>
                <a:latin typeface="Times New Roman" panose="02020603050405020304" pitchFamily="18" charset="0"/>
              </a:rPr>
              <a:t> </a:t>
            </a:r>
            <a:r>
              <a:rPr lang="en-US" altLang="en-US" sz="2400" b="0" dirty="0" err="1" smtClean="0">
                <a:solidFill>
                  <a:srgbClr val="0000CC"/>
                </a:solidFill>
                <a:latin typeface="Times New Roman" panose="02020603050405020304" pitchFamily="18" charset="0"/>
              </a:rPr>
              <a:t>phạm</a:t>
            </a:r>
            <a:r>
              <a:rPr lang="en-US" altLang="en-US" sz="2400" b="0" dirty="0" smtClean="0">
                <a:solidFill>
                  <a:srgbClr val="0000CC"/>
                </a:solidFill>
                <a:latin typeface="Times New Roman" panose="02020603050405020304" pitchFamily="18" charset="0"/>
              </a:rPr>
              <a:t> </a:t>
            </a:r>
            <a:r>
              <a:rPr lang="en-US" altLang="en-US" sz="2400" b="0" dirty="0">
                <a:solidFill>
                  <a:srgbClr val="0000CC"/>
                </a:solidFill>
                <a:latin typeface="Times New Roman" panose="02020603050405020304" pitchFamily="18" charset="0"/>
              </a:rPr>
              <a:t>vi từ 0 – </a:t>
            </a:r>
            <a:r>
              <a:rPr lang="en-US" altLang="en-US" sz="2400" b="0" dirty="0" smtClean="0">
                <a:solidFill>
                  <a:srgbClr val="0000CC"/>
                </a:solidFill>
                <a:latin typeface="Times New Roman" panose="02020603050405020304" pitchFamily="18" charset="0"/>
              </a:rPr>
              <a:t>50</a:t>
            </a:r>
            <a:r>
              <a:rPr lang="en-US" altLang="en-US" sz="2400" b="0" baseline="30000" dirty="0" smtClean="0">
                <a:solidFill>
                  <a:srgbClr val="0000CC"/>
                </a:solidFill>
                <a:latin typeface="Times New Roman" panose="02020603050405020304" pitchFamily="18" charset="0"/>
              </a:rPr>
              <a:t>0</a:t>
            </a:r>
            <a:r>
              <a:rPr lang="en-US" altLang="en-US" sz="2400" b="0" dirty="0" smtClean="0">
                <a:solidFill>
                  <a:srgbClr val="0000CC"/>
                </a:solidFill>
                <a:latin typeface="Times New Roman" panose="02020603050405020304" pitchFamily="18" charset="0"/>
              </a:rPr>
              <a:t> C</a:t>
            </a:r>
            <a:endParaRPr lang="en-US" altLang="en-US" sz="2400" b="0" dirty="0">
              <a:solidFill>
                <a:srgbClr val="0000CC"/>
              </a:solidFill>
              <a:latin typeface="Times New Roman" panose="02020603050405020304" pitchFamily="18" charset="0"/>
            </a:endParaRPr>
          </a:p>
          <a:p>
            <a:pPr eaLnBrk="1" hangingPunct="1"/>
            <a:r>
              <a:rPr lang="en-US" altLang="en-US" dirty="0">
                <a:solidFill>
                  <a:srgbClr val="CC0099"/>
                </a:solidFill>
                <a:latin typeface="Times New Roman" panose="02020603050405020304" pitchFamily="18" charset="0"/>
              </a:rPr>
              <a:t> </a:t>
            </a:r>
          </a:p>
          <a:p>
            <a:pPr eaLnBrk="1" hangingPunct="1">
              <a:spcBef>
                <a:spcPct val="50000"/>
              </a:spcBef>
            </a:pPr>
            <a:endParaRPr lang="en-US" altLang="en-US" dirty="0">
              <a:solidFill>
                <a:srgbClr val="FF0000"/>
              </a:solidFill>
              <a:latin typeface="Times New Roman" panose="02020603050405020304" pitchFamily="18" charset="0"/>
            </a:endParaRPr>
          </a:p>
        </p:txBody>
      </p:sp>
      <p:sp>
        <p:nvSpPr>
          <p:cNvPr id="8197" name="Rectangle 5"/>
          <p:cNvSpPr/>
          <p:nvPr/>
        </p:nvSpPr>
        <p:spPr>
          <a:xfrm>
            <a:off x="152400" y="1365647"/>
            <a:ext cx="9220200" cy="461665"/>
          </a:xfrm>
          <a:prstGeom prst="rect">
            <a:avLst/>
          </a:prstGeom>
          <a:noFill/>
          <a:ln w="9525">
            <a:noFill/>
          </a:ln>
        </p:spPr>
        <p:txBody>
          <a:bodyPr wrap="square">
            <a:spAutoFit/>
          </a:bodyPr>
          <a:lstStyle/>
          <a:p>
            <a:pPr eaLnBrk="1" hangingPunct="1"/>
            <a:r>
              <a:rPr lang="en-US" altLang="en-US" sz="2400" b="0" dirty="0">
                <a:solidFill>
                  <a:srgbClr val="0000CC"/>
                </a:solidFill>
                <a:latin typeface="Times New Roman" panose="02020603050405020304" pitchFamily="18" charset="0"/>
              </a:rPr>
              <a:t>Ảnh hưởng đến hoạt động sinh lí, hình thái, và tập tính của sinh vật</a:t>
            </a:r>
          </a:p>
        </p:txBody>
      </p:sp>
      <p:sp>
        <p:nvSpPr>
          <p:cNvPr id="8198" name="Text Box 6"/>
          <p:cNvSpPr txBox="1"/>
          <p:nvPr/>
        </p:nvSpPr>
        <p:spPr>
          <a:xfrm>
            <a:off x="144779" y="3267516"/>
            <a:ext cx="3352801" cy="1569660"/>
          </a:xfrm>
          <a:prstGeom prst="rect">
            <a:avLst/>
          </a:prstGeom>
          <a:solidFill>
            <a:schemeClr val="accent3">
              <a:lumMod val="95000"/>
            </a:schemeClr>
          </a:solidFill>
          <a:ln>
            <a:noFill/>
          </a:ln>
        </p:spPr>
        <p:txBody>
          <a:bodyPr wrap="square">
            <a:spAutoFit/>
          </a:bodyPr>
          <a:lstStyle>
            <a:defPPr>
              <a:defRPr lang="en-US"/>
            </a:defPPr>
            <a:lvl1pPr eaLnBrk="1" hangingPunct="1">
              <a:spcBef>
                <a:spcPct val="50000"/>
              </a:spcBef>
              <a:defRPr sz="2400">
                <a:solidFill>
                  <a:srgbClr val="FF3300"/>
                </a:solidFill>
                <a:cs typeface="Times New Roman" panose="02020603050405020304" pitchFamily="18" charset="0"/>
              </a:defRPr>
            </a:lvl1pPr>
          </a:lstStyle>
          <a:p>
            <a:r>
              <a:rPr lang="en-US" altLang="en-US" dirty="0"/>
              <a:t>Từ ví dụ 1,2,3 nhiệt độ còn ảnh hưởng như thế nào đến đời sống sinh vật?</a:t>
            </a:r>
          </a:p>
        </p:txBody>
      </p:sp>
      <p:sp>
        <p:nvSpPr>
          <p:cNvPr id="8199" name="AutoShape 7"/>
          <p:cNvSpPr/>
          <p:nvPr/>
        </p:nvSpPr>
        <p:spPr>
          <a:xfrm>
            <a:off x="3810000" y="2590800"/>
            <a:ext cx="2286000" cy="3657600"/>
          </a:xfrm>
          <a:prstGeom prst="wedgeRoundRectCallout">
            <a:avLst>
              <a:gd name="adj1" fmla="val -39097"/>
              <a:gd name="adj2" fmla="val -24176"/>
              <a:gd name="adj3" fmla="val 16667"/>
            </a:avLst>
          </a:prstGeom>
          <a:solidFill>
            <a:schemeClr val="bg1"/>
          </a:solidFill>
          <a:ln w="9525" cap="flat" cmpd="sng">
            <a:solidFill>
              <a:srgbClr val="006666"/>
            </a:solidFill>
            <a:prstDash val="solid"/>
            <a:miter/>
            <a:headEnd type="none" w="med" len="med"/>
            <a:tailEnd type="none" w="med" len="med"/>
          </a:ln>
        </p:spPr>
        <p:txBody>
          <a:bodyPr/>
          <a:lstStyle/>
          <a:p>
            <a:pPr algn="ctr" eaLnBrk="1" hangingPunct="1"/>
            <a:endParaRPr lang="en-US" altLang="en-US" sz="2400" b="0" dirty="0">
              <a:solidFill>
                <a:srgbClr val="0000CC"/>
              </a:solidFill>
              <a:latin typeface="Times New Roman" panose="02020603050405020304" pitchFamily="18" charset="0"/>
            </a:endParaRPr>
          </a:p>
          <a:p>
            <a:pPr algn="ctr" eaLnBrk="1" hangingPunct="1"/>
            <a:r>
              <a:rPr lang="en-US" altLang="en-US" sz="2400" b="0" dirty="0">
                <a:solidFill>
                  <a:srgbClr val="CC0099"/>
                </a:solidFill>
                <a:latin typeface="Times New Roman" panose="02020603050405020304" pitchFamily="18" charset="0"/>
              </a:rPr>
              <a:t> Sinh vật biến nhiệt</a:t>
            </a:r>
          </a:p>
          <a:p>
            <a:pPr algn="ctr" eaLnBrk="1" hangingPunct="1"/>
            <a:r>
              <a:rPr lang="en-US" altLang="en-US" sz="2400" b="0" dirty="0">
                <a:solidFill>
                  <a:srgbClr val="0000CC"/>
                </a:solidFill>
                <a:latin typeface="Times New Roman" panose="02020603050405020304" pitchFamily="18" charset="0"/>
              </a:rPr>
              <a:t>Nhiệt độ cơ thể phụ thuộc vào nhiệt độ môi trường</a:t>
            </a:r>
          </a:p>
        </p:txBody>
      </p:sp>
      <p:sp>
        <p:nvSpPr>
          <p:cNvPr id="8201" name="AutoShape 9"/>
          <p:cNvSpPr/>
          <p:nvPr/>
        </p:nvSpPr>
        <p:spPr>
          <a:xfrm>
            <a:off x="6705600" y="2590165"/>
            <a:ext cx="2101850" cy="3578225"/>
          </a:xfrm>
          <a:prstGeom prst="wedgeRoundRectCallout">
            <a:avLst>
              <a:gd name="adj1" fmla="val -39505"/>
              <a:gd name="adj2" fmla="val -10843"/>
              <a:gd name="adj3" fmla="val 16667"/>
            </a:avLst>
          </a:prstGeom>
          <a:solidFill>
            <a:schemeClr val="bg1"/>
          </a:solidFill>
          <a:ln w="9525" cap="flat" cmpd="sng">
            <a:solidFill>
              <a:srgbClr val="006666"/>
            </a:solidFill>
            <a:prstDash val="solid"/>
            <a:miter/>
            <a:headEnd type="none" w="med" len="med"/>
            <a:tailEnd type="none" w="med" len="med"/>
          </a:ln>
        </p:spPr>
        <p:txBody>
          <a:bodyPr/>
          <a:lstStyle/>
          <a:p>
            <a:pPr algn="ctr" eaLnBrk="1" hangingPunct="1"/>
            <a:endParaRPr lang="en-US" altLang="en-US" sz="2400" b="0" dirty="0">
              <a:solidFill>
                <a:srgbClr val="CC0099"/>
              </a:solidFill>
              <a:latin typeface="Times New Roman" panose="02020603050405020304" pitchFamily="18" charset="0"/>
            </a:endParaRPr>
          </a:p>
          <a:p>
            <a:pPr algn="ctr" eaLnBrk="1" hangingPunct="1"/>
            <a:r>
              <a:rPr lang="en-US" altLang="en-US" sz="2400" b="0" dirty="0">
                <a:solidFill>
                  <a:srgbClr val="CC0099"/>
                </a:solidFill>
                <a:latin typeface="Times New Roman" panose="02020603050405020304" pitchFamily="18" charset="0"/>
              </a:rPr>
              <a:t>Sinh vật hằng nhiệt</a:t>
            </a:r>
            <a:endParaRPr lang="en-US" altLang="en-US" sz="2400" b="0" dirty="0">
              <a:solidFill>
                <a:srgbClr val="0000CC"/>
              </a:solidFill>
              <a:latin typeface="Times New Roman" panose="02020603050405020304" pitchFamily="18" charset="0"/>
            </a:endParaRPr>
          </a:p>
          <a:p>
            <a:pPr algn="ctr" eaLnBrk="1" hangingPunct="1"/>
            <a:r>
              <a:rPr lang="en-US" altLang="en-US" sz="2400" b="0" dirty="0">
                <a:solidFill>
                  <a:srgbClr val="0000CC"/>
                </a:solidFill>
                <a:latin typeface="Times New Roman" panose="02020603050405020304" pitchFamily="18" charset="0"/>
              </a:rPr>
              <a:t>Nhiệt độ cơ thể không phụ thuộc vào nhiệt độ môi trường</a:t>
            </a:r>
          </a:p>
        </p:txBody>
      </p:sp>
      <p:sp>
        <p:nvSpPr>
          <p:cNvPr id="12" name="Text Box 6"/>
          <p:cNvSpPr txBox="1"/>
          <p:nvPr/>
        </p:nvSpPr>
        <p:spPr>
          <a:xfrm>
            <a:off x="685800" y="10180"/>
            <a:ext cx="8153400" cy="523220"/>
          </a:xfrm>
          <a:prstGeom prst="rect">
            <a:avLst/>
          </a:prstGeom>
          <a:noFill/>
          <a:ln w="9525">
            <a:noFill/>
          </a:ln>
        </p:spPr>
        <p:txBody>
          <a:bodyPr wrap="square">
            <a:spAutoFit/>
          </a:bodyPr>
          <a:lstStyle/>
          <a:p>
            <a:pPr marL="457200" indent="-457200" eaLnBrk="1" hangingPunct="1">
              <a:spcBef>
                <a:spcPct val="50000"/>
              </a:spcBef>
              <a:buAutoNum type="romanUcPeriod"/>
            </a:pPr>
            <a:r>
              <a:rPr lang="en-US" altLang="en-US" sz="2800" dirty="0">
                <a:solidFill>
                  <a:srgbClr val="CC0099"/>
                </a:solidFill>
                <a:latin typeface="Times New Roman" panose="02020603050405020304" pitchFamily="18" charset="0"/>
              </a:rPr>
              <a:t>Ảnh hưởng của nhiệt độ lên đời sống </a:t>
            </a:r>
            <a:r>
              <a:rPr lang="en-US" altLang="en-US" sz="2800" dirty="0" err="1">
                <a:solidFill>
                  <a:srgbClr val="CC0099"/>
                </a:solidFill>
                <a:latin typeface="Times New Roman" panose="02020603050405020304" pitchFamily="18" charset="0"/>
              </a:rPr>
              <a:t>sinh</a:t>
            </a:r>
            <a:r>
              <a:rPr lang="en-US" altLang="en-US" sz="2800" dirty="0">
                <a:solidFill>
                  <a:srgbClr val="CC0099"/>
                </a:solidFill>
                <a:latin typeface="Times New Roman" panose="02020603050405020304" pitchFamily="18" charset="0"/>
              </a:rPr>
              <a:t> </a:t>
            </a:r>
            <a:r>
              <a:rPr lang="en-US" altLang="en-US" sz="2800" dirty="0" err="1" smtClean="0">
                <a:solidFill>
                  <a:srgbClr val="CC0099"/>
                </a:solidFill>
                <a:latin typeface="Times New Roman" panose="02020603050405020304" pitchFamily="18" charset="0"/>
              </a:rPr>
              <a:t>vật</a:t>
            </a:r>
            <a:endParaRPr lang="en-US" altLang="en-US" sz="2800" dirty="0">
              <a:solidFill>
                <a:srgbClr val="CC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box(in)">
                                      <p:cBhvr>
                                        <p:cTn id="7" dur="500"/>
                                        <p:tgtEl>
                                          <p:spTgt spid="81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9"/>
                                        </p:tgtEl>
                                        <p:attrNameLst>
                                          <p:attrName>style.visibility</p:attrName>
                                        </p:attrNameLst>
                                      </p:cBhvr>
                                      <p:to>
                                        <p:strVal val="visible"/>
                                      </p:to>
                                    </p:set>
                                    <p:animEffect transition="in" filter="box(in)">
                                      <p:cBhvr>
                                        <p:cTn id="12" dur="500"/>
                                        <p:tgtEl>
                                          <p:spTgt spid="819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201"/>
                                        </p:tgtEl>
                                        <p:attrNameLst>
                                          <p:attrName>style.visibility</p:attrName>
                                        </p:attrNameLst>
                                      </p:cBhvr>
                                      <p:to>
                                        <p:strVal val="visible"/>
                                      </p:to>
                                    </p:set>
                                    <p:animEffect transition="in" filter="box(in)">
                                      <p:cBhvr>
                                        <p:cTn id="17"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P spid="820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5"/>
          <p:cNvSpPr txBox="1"/>
          <p:nvPr/>
        </p:nvSpPr>
        <p:spPr>
          <a:xfrm>
            <a:off x="685800" y="685800"/>
            <a:ext cx="7924800" cy="830997"/>
          </a:xfrm>
          <a:prstGeom prst="rect">
            <a:avLst/>
          </a:prstGeom>
          <a:solidFill>
            <a:schemeClr val="accent3">
              <a:lumMod val="95000"/>
            </a:schemeClr>
          </a:solidFill>
          <a:ln>
            <a:noFill/>
          </a:ln>
        </p:spPr>
        <p:txBody>
          <a:bodyPr wrap="square">
            <a:spAutoFit/>
          </a:bodyPr>
          <a:lstStyle>
            <a:defPPr>
              <a:defRPr lang="en-US"/>
            </a:defPPr>
            <a:lvl1pPr eaLnBrk="1" hangingPunct="1">
              <a:spcBef>
                <a:spcPct val="50000"/>
              </a:spcBef>
              <a:defRPr sz="2400">
                <a:solidFill>
                  <a:srgbClr val="FF3300"/>
                </a:solidFill>
                <a:cs typeface="Times New Roman" panose="02020603050405020304" pitchFamily="18" charset="0"/>
              </a:defRPr>
            </a:lvl1pPr>
          </a:lstStyle>
          <a:p>
            <a:r>
              <a:rPr lang="en-US" altLang="en-US" dirty="0"/>
              <a:t>Lấy ví dụ về sinh vật biến nhiệt và sinh vật hằng nhiệt theo bảng sau</a:t>
            </a:r>
          </a:p>
        </p:txBody>
      </p:sp>
      <p:graphicFrame>
        <p:nvGraphicFramePr>
          <p:cNvPr id="11325" name="Group 61"/>
          <p:cNvGraphicFramePr>
            <a:graphicFrameLocks noGrp="1"/>
          </p:cNvGraphicFramePr>
          <p:nvPr>
            <p:extLst>
              <p:ext uri="{D42A27DB-BD31-4B8C-83A1-F6EECF244321}">
                <p14:modId xmlns:p14="http://schemas.microsoft.com/office/powerpoint/2010/main" val="1005684297"/>
              </p:ext>
            </p:extLst>
          </p:nvPr>
        </p:nvGraphicFramePr>
        <p:xfrm>
          <a:off x="533400" y="1752600"/>
          <a:ext cx="8229600" cy="4882854"/>
        </p:xfrm>
        <a:graphic>
          <a:graphicData uri="http://schemas.openxmlformats.org/drawingml/2006/table">
            <a:tbl>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40951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FF0000"/>
                          </a:solidFill>
                          <a:effectLst/>
                          <a:latin typeface="Times New Roman" panose="02020603050405020304" pitchFamily="18" charset="0"/>
                        </a:rPr>
                        <a:t>Nhóm sinh vật</a:t>
                      </a:r>
                    </a:p>
                  </a:txBody>
                  <a:tcPr marT="45713" marB="45713" anchor="ctr" anchorCtr="1" horzOverflow="overflow">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FF0000"/>
                          </a:solidFill>
                          <a:effectLst/>
                          <a:latin typeface="Times New Roman" panose="02020603050405020304" pitchFamily="18" charset="0"/>
                        </a:rPr>
                        <a:t>Tên sinh vật</a:t>
                      </a:r>
                    </a:p>
                  </a:txBody>
                  <a:tcPr marT="45713" marB="45713" anchor="ctr" anchorCtr="1" horzOverflow="overflow">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FF0000"/>
                          </a:solidFill>
                          <a:effectLst/>
                          <a:latin typeface="Times New Roman" panose="02020603050405020304" pitchFamily="18" charset="0"/>
                        </a:rPr>
                        <a:t>Môi trường sống</a:t>
                      </a:r>
                    </a:p>
                  </a:txBody>
                  <a:tcPr marT="45713" marB="45713" anchor="ctr" anchorCtr="1" horzOverflow="overflow">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185899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0000CC"/>
                          </a:solidFill>
                          <a:effectLst/>
                          <a:latin typeface="Times New Roman" panose="02020603050405020304" pitchFamily="18" charset="0"/>
                        </a:rPr>
                        <a:t>Sinh vật biến nhiệt</a:t>
                      </a:r>
                    </a:p>
                  </a:txBody>
                  <a:tcPr marT="45713" marB="45713" anchor="ctr" anchorCtr="1" horzOverflow="overflow">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400" b="0" i="0" u="none" strike="noStrike" cap="none" normalizeH="0" baseline="0">
                          <a:ln>
                            <a:noFill/>
                          </a:ln>
                          <a:solidFill>
                            <a:srgbClr val="CC0099"/>
                          </a:solidFill>
                          <a:effectLst/>
                          <a:latin typeface="Times New Roman" panose="02020603050405020304" pitchFamily="18" charset="0"/>
                        </a:rPr>
                        <a:t> Lúa</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400" b="0" i="0" u="none" strike="noStrike" cap="none" normalizeH="0" baseline="0">
                          <a:ln>
                            <a:noFill/>
                          </a:ln>
                          <a:solidFill>
                            <a:srgbClr val="CC0099"/>
                          </a:solidFill>
                          <a:effectLst/>
                          <a:latin typeface="Times New Roman" panose="02020603050405020304" pitchFamily="18" charset="0"/>
                        </a:rPr>
                        <a:t> Cá </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400" b="0" i="0" u="none" strike="noStrike" cap="none" normalizeH="0" baseline="0">
                          <a:ln>
                            <a:noFill/>
                          </a:ln>
                          <a:solidFill>
                            <a:srgbClr val="CC0099"/>
                          </a:solidFill>
                          <a:effectLst/>
                          <a:latin typeface="Times New Roman" panose="02020603050405020304" pitchFamily="18" charset="0"/>
                        </a:rPr>
                        <a:t> Ếch</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400" b="0" i="0" u="none" strike="noStrike" cap="none" normalizeH="0" baseline="0">
                          <a:ln>
                            <a:noFill/>
                          </a:ln>
                          <a:solidFill>
                            <a:srgbClr val="CC0099"/>
                          </a:solidFill>
                          <a:effectLst/>
                          <a:latin typeface="Times New Roman" panose="02020603050405020304" pitchFamily="18" charset="0"/>
                        </a:rPr>
                        <a:t> Rắn </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400" b="0" i="0" u="none" strike="noStrike" cap="none" normalizeH="0" baseline="0">
                          <a:ln>
                            <a:noFill/>
                          </a:ln>
                          <a:solidFill>
                            <a:srgbClr val="CC0099"/>
                          </a:solidFill>
                          <a:effectLst/>
                          <a:latin typeface="Times New Roman" panose="02020603050405020304" pitchFamily="18" charset="0"/>
                        </a:rPr>
                        <a:t>….</a:t>
                      </a:r>
                    </a:p>
                  </a:txBody>
                  <a:tcPr marT="45713" marB="45713" anchor="ctr" anchorCtr="1" horzOverflow="overflow">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400" b="0" i="0" u="none" strike="noStrike" cap="none" normalizeH="0" baseline="0">
                          <a:ln>
                            <a:noFill/>
                          </a:ln>
                          <a:solidFill>
                            <a:srgbClr val="CC0099"/>
                          </a:solidFill>
                          <a:effectLst/>
                          <a:latin typeface="Times New Roman" panose="02020603050405020304" pitchFamily="18" charset="0"/>
                        </a:rPr>
                        <a:t> Trên ruộng</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400" b="0" i="0" u="none" strike="noStrike" cap="none" normalizeH="0" baseline="0">
                          <a:ln>
                            <a:noFill/>
                          </a:ln>
                          <a:solidFill>
                            <a:srgbClr val="CC0099"/>
                          </a:solidFill>
                          <a:effectLst/>
                          <a:latin typeface="Times New Roman" panose="02020603050405020304" pitchFamily="18" charset="0"/>
                        </a:rPr>
                        <a:t> Trong nước</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400" b="0" i="0" u="none" strike="noStrike" cap="none" normalizeH="0" baseline="0">
                          <a:ln>
                            <a:noFill/>
                          </a:ln>
                          <a:solidFill>
                            <a:srgbClr val="CC0099"/>
                          </a:solidFill>
                          <a:effectLst/>
                          <a:latin typeface="Times New Roman" panose="02020603050405020304" pitchFamily="18" charset="0"/>
                        </a:rPr>
                        <a:t> Ao, hồ, ruộng..</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400" b="0" i="0" u="none" strike="noStrike" cap="none" normalizeH="0" baseline="0">
                          <a:ln>
                            <a:noFill/>
                          </a:ln>
                          <a:solidFill>
                            <a:srgbClr val="CC0099"/>
                          </a:solidFill>
                          <a:effectLst/>
                          <a:latin typeface="Times New Roman" panose="02020603050405020304" pitchFamily="18" charset="0"/>
                        </a:rPr>
                        <a:t> Trên cạn</a:t>
                      </a:r>
                    </a:p>
                  </a:txBody>
                  <a:tcPr marT="45713" marB="45713" anchor="ctr" anchorCtr="1" horzOverflow="overflow">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185899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dirty="0" err="1">
                          <a:ln>
                            <a:noFill/>
                          </a:ln>
                          <a:solidFill>
                            <a:srgbClr val="0000CC"/>
                          </a:solidFill>
                          <a:effectLst/>
                          <a:latin typeface="Times New Roman" panose="02020603050405020304" pitchFamily="18" charset="0"/>
                        </a:rPr>
                        <a:t>Sinh</a:t>
                      </a:r>
                      <a:r>
                        <a:rPr kumimoji="0" lang="en-US" altLang="en-US" sz="2400" b="1" i="0" u="none" strike="noStrike" cap="none" normalizeH="0" baseline="0" dirty="0">
                          <a:ln>
                            <a:noFill/>
                          </a:ln>
                          <a:solidFill>
                            <a:srgbClr val="0000CC"/>
                          </a:solidFill>
                          <a:effectLst/>
                          <a:latin typeface="Times New Roman" panose="02020603050405020304" pitchFamily="18" charset="0"/>
                        </a:rPr>
                        <a:t> </a:t>
                      </a:r>
                      <a:r>
                        <a:rPr kumimoji="0" lang="en-US" altLang="en-US" sz="2400" b="1" i="0" u="none" strike="noStrike" cap="none" normalizeH="0" baseline="0" dirty="0" err="1">
                          <a:ln>
                            <a:noFill/>
                          </a:ln>
                          <a:solidFill>
                            <a:srgbClr val="0000CC"/>
                          </a:solidFill>
                          <a:effectLst/>
                          <a:latin typeface="Times New Roman" panose="02020603050405020304" pitchFamily="18" charset="0"/>
                        </a:rPr>
                        <a:t>vật</a:t>
                      </a:r>
                      <a:r>
                        <a:rPr kumimoji="0" lang="en-US" altLang="en-US" sz="2400" b="1" i="0" u="none" strike="noStrike" cap="none" normalizeH="0" baseline="0" dirty="0">
                          <a:ln>
                            <a:noFill/>
                          </a:ln>
                          <a:solidFill>
                            <a:srgbClr val="0000CC"/>
                          </a:solidFill>
                          <a:effectLst/>
                          <a:latin typeface="Times New Roman" panose="02020603050405020304" pitchFamily="18" charset="0"/>
                        </a:rPr>
                        <a:t> </a:t>
                      </a:r>
                      <a:r>
                        <a:rPr kumimoji="0" lang="en-US" altLang="en-US" sz="2400" b="1" i="0" u="none" strike="noStrike" cap="none" normalizeH="0" baseline="0" dirty="0" err="1">
                          <a:ln>
                            <a:noFill/>
                          </a:ln>
                          <a:solidFill>
                            <a:srgbClr val="0000CC"/>
                          </a:solidFill>
                          <a:effectLst/>
                          <a:latin typeface="Times New Roman" panose="02020603050405020304" pitchFamily="18" charset="0"/>
                        </a:rPr>
                        <a:t>hằng</a:t>
                      </a:r>
                      <a:r>
                        <a:rPr kumimoji="0" lang="en-US" altLang="en-US" sz="2400" b="1" i="0" u="none" strike="noStrike" cap="none" normalizeH="0" baseline="0" dirty="0">
                          <a:ln>
                            <a:noFill/>
                          </a:ln>
                          <a:solidFill>
                            <a:srgbClr val="0000CC"/>
                          </a:solidFill>
                          <a:effectLst/>
                          <a:latin typeface="Times New Roman" panose="02020603050405020304" pitchFamily="18" charset="0"/>
                        </a:rPr>
                        <a:t> </a:t>
                      </a:r>
                      <a:r>
                        <a:rPr kumimoji="0" lang="en-US" altLang="en-US" sz="2400" b="1" i="0" u="none" strike="noStrike" cap="none" normalizeH="0" baseline="0" dirty="0" err="1">
                          <a:ln>
                            <a:noFill/>
                          </a:ln>
                          <a:solidFill>
                            <a:srgbClr val="0000CC"/>
                          </a:solidFill>
                          <a:effectLst/>
                          <a:latin typeface="Times New Roman" panose="02020603050405020304" pitchFamily="18" charset="0"/>
                        </a:rPr>
                        <a:t>nhiệt</a:t>
                      </a:r>
                      <a:endParaRPr kumimoji="0" lang="en-US" altLang="en-US" sz="2400" b="1" i="0" u="none" strike="noStrike" cap="none" normalizeH="0" baseline="0" dirty="0">
                        <a:ln>
                          <a:noFill/>
                        </a:ln>
                        <a:solidFill>
                          <a:srgbClr val="0000CC"/>
                        </a:solidFill>
                        <a:effectLst/>
                        <a:latin typeface="Times New Roman" panose="02020603050405020304" pitchFamily="18" charset="0"/>
                      </a:endParaRPr>
                    </a:p>
                  </a:txBody>
                  <a:tcPr marT="45713" marB="45713" anchor="ctr" anchorCtr="1" horzOverflow="overflow">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400" b="0" i="0" u="none" strike="noStrike" cap="none" normalizeH="0" baseline="0">
                          <a:ln>
                            <a:noFill/>
                          </a:ln>
                          <a:solidFill>
                            <a:srgbClr val="CC0099"/>
                          </a:solidFill>
                          <a:effectLst/>
                          <a:latin typeface="Times New Roman" panose="02020603050405020304" pitchFamily="18" charset="0"/>
                        </a:rPr>
                        <a:t> Mèo</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400" b="0" i="0" u="none" strike="noStrike" cap="none" normalizeH="0" baseline="0">
                          <a:ln>
                            <a:noFill/>
                          </a:ln>
                          <a:solidFill>
                            <a:srgbClr val="CC0099"/>
                          </a:solidFill>
                          <a:effectLst/>
                          <a:latin typeface="Times New Roman" panose="02020603050405020304" pitchFamily="18" charset="0"/>
                        </a:rPr>
                        <a:t> Chó</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400" b="0" i="0" u="none" strike="noStrike" cap="none" normalizeH="0" baseline="0">
                          <a:ln>
                            <a:noFill/>
                          </a:ln>
                          <a:solidFill>
                            <a:srgbClr val="CC0099"/>
                          </a:solidFill>
                          <a:effectLst/>
                          <a:latin typeface="Times New Roman" panose="02020603050405020304" pitchFamily="18" charset="0"/>
                        </a:rPr>
                        <a:t> Chim</a:t>
                      </a:r>
                    </a:p>
                    <a:p>
                      <a:pPr marL="0" marR="0" lvl="0" indent="0" algn="l" defTabSz="914400" rtl="0" eaLnBrk="1" fontAlgn="base" latinLnBrk="0" hangingPunct="1">
                        <a:lnSpc>
                          <a:spcPct val="100000"/>
                        </a:lnSpc>
                        <a:spcBef>
                          <a:spcPct val="20000"/>
                        </a:spcBef>
                        <a:spcAft>
                          <a:spcPct val="0"/>
                        </a:spcAft>
                        <a:buClrTx/>
                        <a:buSzTx/>
                        <a:buFontTx/>
                        <a:buChar char="-"/>
                      </a:pPr>
                      <a:r>
                        <a:rPr kumimoji="0" lang="en-GB" altLang="en-US" sz="2400" b="0" i="0" u="none" strike="noStrike" cap="none" normalizeH="0" baseline="0">
                          <a:ln>
                            <a:noFill/>
                          </a:ln>
                          <a:solidFill>
                            <a:srgbClr val="CC0099"/>
                          </a:solidFill>
                          <a:effectLst/>
                          <a:latin typeface="Times New Roman" panose="02020603050405020304" pitchFamily="18" charset="0"/>
                        </a:rPr>
                        <a:t> </a:t>
                      </a:r>
                      <a:r>
                        <a:rPr kumimoji="0" lang="en-US" altLang="en-US" sz="2400" b="0" i="0" u="none" strike="noStrike" cap="none" normalizeH="0" baseline="0">
                          <a:ln>
                            <a:noFill/>
                          </a:ln>
                          <a:solidFill>
                            <a:srgbClr val="CC0099"/>
                          </a:solidFill>
                          <a:effectLst/>
                          <a:latin typeface="Times New Roman" panose="02020603050405020304" pitchFamily="18" charset="0"/>
                        </a:rPr>
                        <a:t>Con voi</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400" b="0" i="0" u="none" strike="noStrike" cap="none" normalizeH="0" baseline="0">
                          <a:ln>
                            <a:noFill/>
                          </a:ln>
                          <a:solidFill>
                            <a:srgbClr val="CC0099"/>
                          </a:solidFill>
                          <a:effectLst/>
                          <a:latin typeface="Times New Roman" panose="02020603050405020304" pitchFamily="18" charset="0"/>
                        </a:rPr>
                        <a:t>….</a:t>
                      </a:r>
                    </a:p>
                  </a:txBody>
                  <a:tcPr marT="45713" marB="45713" anchor="ctr" anchorCtr="1" horzOverflow="overflow">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400" b="0" i="0" u="none" strike="noStrike" cap="none" normalizeH="0" baseline="0" dirty="0">
                          <a:ln>
                            <a:noFill/>
                          </a:ln>
                          <a:solidFill>
                            <a:srgbClr val="CC0099"/>
                          </a:solidFill>
                          <a:effectLst/>
                          <a:latin typeface="Times New Roman" panose="02020603050405020304" pitchFamily="18" charset="0"/>
                        </a:rPr>
                        <a:t> </a:t>
                      </a:r>
                      <a:r>
                        <a:rPr kumimoji="0" lang="en-US" altLang="en-US" sz="2400" b="0" i="0" u="none" strike="noStrike" cap="none" normalizeH="0" baseline="0" dirty="0" err="1">
                          <a:ln>
                            <a:noFill/>
                          </a:ln>
                          <a:solidFill>
                            <a:srgbClr val="CC0099"/>
                          </a:solidFill>
                          <a:effectLst/>
                          <a:latin typeface="Times New Roman" panose="02020603050405020304" pitchFamily="18" charset="0"/>
                        </a:rPr>
                        <a:t>Trong</a:t>
                      </a:r>
                      <a:r>
                        <a:rPr kumimoji="0" lang="en-US" altLang="en-US" sz="2400" b="0" i="0" u="none" strike="noStrike" cap="none" normalizeH="0" baseline="0" dirty="0">
                          <a:ln>
                            <a:noFill/>
                          </a:ln>
                          <a:solidFill>
                            <a:srgbClr val="CC0099"/>
                          </a:solidFill>
                          <a:effectLst/>
                          <a:latin typeface="Times New Roman" panose="02020603050405020304" pitchFamily="18" charset="0"/>
                        </a:rPr>
                        <a:t> </a:t>
                      </a:r>
                      <a:r>
                        <a:rPr kumimoji="0" lang="en-US" altLang="en-US" sz="2400" b="0" i="0" u="none" strike="noStrike" cap="none" normalizeH="0" baseline="0" dirty="0" err="1">
                          <a:ln>
                            <a:noFill/>
                          </a:ln>
                          <a:solidFill>
                            <a:srgbClr val="CC0099"/>
                          </a:solidFill>
                          <a:effectLst/>
                          <a:latin typeface="Times New Roman" panose="02020603050405020304" pitchFamily="18" charset="0"/>
                        </a:rPr>
                        <a:t>nhà</a:t>
                      </a:r>
                      <a:endParaRPr kumimoji="0" lang="en-US" altLang="en-US" sz="2400" b="0" i="0" u="none" strike="noStrike" cap="none" normalizeH="0" baseline="0" dirty="0">
                        <a:ln>
                          <a:noFill/>
                        </a:ln>
                        <a:solidFill>
                          <a:srgbClr val="CC0099"/>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400" b="0" i="0" u="none" strike="noStrike" cap="none" normalizeH="0" baseline="0" dirty="0">
                          <a:ln>
                            <a:noFill/>
                          </a:ln>
                          <a:solidFill>
                            <a:srgbClr val="CC0099"/>
                          </a:solidFill>
                          <a:effectLst/>
                          <a:latin typeface="Times New Roman" panose="02020603050405020304" pitchFamily="18" charset="0"/>
                        </a:rPr>
                        <a:t> </a:t>
                      </a:r>
                      <a:r>
                        <a:rPr kumimoji="0" lang="en-US" altLang="en-US" sz="2400" b="0" i="0" u="none" strike="noStrike" cap="none" normalizeH="0" baseline="0" dirty="0" err="1">
                          <a:ln>
                            <a:noFill/>
                          </a:ln>
                          <a:solidFill>
                            <a:srgbClr val="CC0099"/>
                          </a:solidFill>
                          <a:effectLst/>
                          <a:latin typeface="Times New Roman" panose="02020603050405020304" pitchFamily="18" charset="0"/>
                        </a:rPr>
                        <a:t>Trong</a:t>
                      </a:r>
                      <a:r>
                        <a:rPr kumimoji="0" lang="en-US" altLang="en-US" sz="2400" b="0" i="0" u="none" strike="noStrike" cap="none" normalizeH="0" baseline="0" dirty="0">
                          <a:ln>
                            <a:noFill/>
                          </a:ln>
                          <a:solidFill>
                            <a:srgbClr val="CC0099"/>
                          </a:solidFill>
                          <a:effectLst/>
                          <a:latin typeface="Times New Roman" panose="02020603050405020304" pitchFamily="18" charset="0"/>
                        </a:rPr>
                        <a:t> </a:t>
                      </a:r>
                      <a:r>
                        <a:rPr kumimoji="0" lang="en-US" altLang="en-US" sz="2400" b="0" i="0" u="none" strike="noStrike" cap="none" normalizeH="0" baseline="0" dirty="0" err="1">
                          <a:ln>
                            <a:noFill/>
                          </a:ln>
                          <a:solidFill>
                            <a:srgbClr val="CC0099"/>
                          </a:solidFill>
                          <a:effectLst/>
                          <a:latin typeface="Times New Roman" panose="02020603050405020304" pitchFamily="18" charset="0"/>
                        </a:rPr>
                        <a:t>nhà</a:t>
                      </a:r>
                      <a:endParaRPr kumimoji="0" lang="en-US" altLang="en-US" sz="2400" b="0" i="0" u="none" strike="noStrike" cap="none" normalizeH="0" baseline="0" dirty="0">
                        <a:ln>
                          <a:noFill/>
                        </a:ln>
                        <a:solidFill>
                          <a:srgbClr val="CC0099"/>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400" b="0" i="0" u="none" strike="noStrike" cap="none" normalizeH="0" baseline="0" dirty="0">
                          <a:ln>
                            <a:noFill/>
                          </a:ln>
                          <a:solidFill>
                            <a:srgbClr val="CC0099"/>
                          </a:solidFill>
                          <a:effectLst/>
                          <a:latin typeface="Times New Roman" panose="02020603050405020304" pitchFamily="18" charset="0"/>
                        </a:rPr>
                        <a:t> </a:t>
                      </a:r>
                      <a:r>
                        <a:rPr kumimoji="0" lang="en-US" altLang="en-US" sz="2400" b="0" i="0" u="none" strike="noStrike" cap="none" normalizeH="0" baseline="0" dirty="0" err="1">
                          <a:ln>
                            <a:noFill/>
                          </a:ln>
                          <a:solidFill>
                            <a:srgbClr val="CC0099"/>
                          </a:solidFill>
                          <a:effectLst/>
                          <a:latin typeface="Times New Roman" panose="02020603050405020304" pitchFamily="18" charset="0"/>
                        </a:rPr>
                        <a:t>Trong</a:t>
                      </a:r>
                      <a:r>
                        <a:rPr kumimoji="0" lang="en-US" altLang="en-US" sz="2400" b="0" i="0" u="none" strike="noStrike" cap="none" normalizeH="0" baseline="0" dirty="0">
                          <a:ln>
                            <a:noFill/>
                          </a:ln>
                          <a:solidFill>
                            <a:srgbClr val="CC0099"/>
                          </a:solidFill>
                          <a:effectLst/>
                          <a:latin typeface="Times New Roman" panose="02020603050405020304" pitchFamily="18" charset="0"/>
                        </a:rPr>
                        <a:t> </a:t>
                      </a:r>
                      <a:r>
                        <a:rPr kumimoji="0" lang="en-US" altLang="en-US" sz="2400" b="0" i="0" u="none" strike="noStrike" cap="none" normalizeH="0" baseline="0" dirty="0" err="1">
                          <a:ln>
                            <a:noFill/>
                          </a:ln>
                          <a:solidFill>
                            <a:srgbClr val="CC0099"/>
                          </a:solidFill>
                          <a:effectLst/>
                          <a:latin typeface="Times New Roman" panose="02020603050405020304" pitchFamily="18" charset="0"/>
                        </a:rPr>
                        <a:t>vườn</a:t>
                      </a:r>
                      <a:endParaRPr kumimoji="0" lang="en-US" altLang="en-US" sz="2400" b="0" i="0" u="none" strike="noStrike" cap="none" normalizeH="0" baseline="0" dirty="0">
                        <a:ln>
                          <a:noFill/>
                        </a:ln>
                        <a:solidFill>
                          <a:srgbClr val="CC0099"/>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400" b="0" i="0" u="none" strike="noStrike" cap="none" normalizeH="0" baseline="0" dirty="0">
                          <a:ln>
                            <a:noFill/>
                          </a:ln>
                          <a:solidFill>
                            <a:srgbClr val="CC0099"/>
                          </a:solidFill>
                          <a:effectLst/>
                          <a:latin typeface="Times New Roman" panose="02020603050405020304" pitchFamily="18" charset="0"/>
                        </a:rPr>
                        <a:t>  </a:t>
                      </a:r>
                      <a:r>
                        <a:rPr kumimoji="0" lang="en-US" altLang="en-US" sz="2400" b="0" i="0" u="none" strike="noStrike" cap="none" normalizeH="0" baseline="0" dirty="0" err="1">
                          <a:ln>
                            <a:noFill/>
                          </a:ln>
                          <a:solidFill>
                            <a:srgbClr val="CC0099"/>
                          </a:solidFill>
                          <a:effectLst/>
                          <a:latin typeface="Times New Roman" panose="02020603050405020304" pitchFamily="18" charset="0"/>
                        </a:rPr>
                        <a:t>Trong</a:t>
                      </a:r>
                      <a:r>
                        <a:rPr kumimoji="0" lang="en-US" altLang="en-US" sz="2400" b="0" i="0" u="none" strike="noStrike" cap="none" normalizeH="0" baseline="0" dirty="0">
                          <a:ln>
                            <a:noFill/>
                          </a:ln>
                          <a:solidFill>
                            <a:srgbClr val="CC0099"/>
                          </a:solidFill>
                          <a:effectLst/>
                          <a:latin typeface="Times New Roman" panose="02020603050405020304" pitchFamily="18" charset="0"/>
                        </a:rPr>
                        <a:t> </a:t>
                      </a:r>
                      <a:r>
                        <a:rPr kumimoji="0" lang="en-US" altLang="en-US" sz="2400" b="0" i="0" u="none" strike="noStrike" cap="none" normalizeH="0" baseline="0" dirty="0" err="1">
                          <a:ln>
                            <a:noFill/>
                          </a:ln>
                          <a:solidFill>
                            <a:srgbClr val="CC0099"/>
                          </a:solidFill>
                          <a:effectLst/>
                          <a:latin typeface="Times New Roman" panose="02020603050405020304" pitchFamily="18" charset="0"/>
                        </a:rPr>
                        <a:t>rừng</a:t>
                      </a:r>
                      <a:endParaRPr kumimoji="0" lang="en-US" altLang="en-US" sz="2400" b="0" i="0" u="none" strike="noStrike" cap="none" normalizeH="0" baseline="0" dirty="0">
                        <a:ln>
                          <a:noFill/>
                        </a:ln>
                        <a:solidFill>
                          <a:srgbClr val="CC0099"/>
                        </a:solidFill>
                        <a:effectLst/>
                        <a:latin typeface="Times New Roman" panose="02020603050405020304" pitchFamily="18" charset="0"/>
                      </a:endParaRPr>
                    </a:p>
                  </a:txBody>
                  <a:tcPr marT="45713" marB="45713" anchor="ctr" anchorCtr="1" horzOverflow="overflow">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bl>
          </a:graphicData>
        </a:graphic>
      </p:graphicFrame>
      <p:sp>
        <p:nvSpPr>
          <p:cNvPr id="11326" name="Rectangle 62"/>
          <p:cNvSpPr/>
          <p:nvPr/>
        </p:nvSpPr>
        <p:spPr>
          <a:xfrm>
            <a:off x="3352800" y="2221993"/>
            <a:ext cx="2590800" cy="2114162"/>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p>
            <a:pPr eaLnBrk="1" hangingPunct="1"/>
            <a:endParaRPr sz="2800" dirty="0">
              <a:latin typeface="Times New Roman" panose="02020603050405020304" pitchFamily="18" charset="0"/>
            </a:endParaRPr>
          </a:p>
        </p:txBody>
      </p:sp>
      <p:sp>
        <p:nvSpPr>
          <p:cNvPr id="11327" name="Rectangle 63"/>
          <p:cNvSpPr/>
          <p:nvPr/>
        </p:nvSpPr>
        <p:spPr>
          <a:xfrm>
            <a:off x="3343656" y="4495800"/>
            <a:ext cx="2599944" cy="20574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p>
            <a:pPr eaLnBrk="1" hangingPunct="1"/>
            <a:endParaRPr sz="2800" dirty="0">
              <a:latin typeface="Times New Roman" panose="02020603050405020304" pitchFamily="18" charset="0"/>
            </a:endParaRPr>
          </a:p>
        </p:txBody>
      </p:sp>
      <p:sp>
        <p:nvSpPr>
          <p:cNvPr id="11328" name="Rectangle 64"/>
          <p:cNvSpPr/>
          <p:nvPr/>
        </p:nvSpPr>
        <p:spPr>
          <a:xfrm>
            <a:off x="6032183" y="2403878"/>
            <a:ext cx="2578417" cy="1897755"/>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p>
            <a:pPr eaLnBrk="1" hangingPunct="1"/>
            <a:endParaRPr sz="2800" dirty="0">
              <a:latin typeface="Times New Roman" panose="02020603050405020304" pitchFamily="18" charset="0"/>
            </a:endParaRPr>
          </a:p>
        </p:txBody>
      </p:sp>
      <p:sp>
        <p:nvSpPr>
          <p:cNvPr id="11329" name="Rectangle 65"/>
          <p:cNvSpPr/>
          <p:nvPr/>
        </p:nvSpPr>
        <p:spPr>
          <a:xfrm>
            <a:off x="6032183" y="4571957"/>
            <a:ext cx="2578418" cy="1828844"/>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p>
            <a:pPr eaLnBrk="1" hangingPunct="1"/>
            <a:endParaRPr sz="2800" dirty="0">
              <a:latin typeface="Times New Roman" panose="02020603050405020304" pitchFamily="18" charset="0"/>
            </a:endParaRPr>
          </a:p>
        </p:txBody>
      </p:sp>
      <p:sp>
        <p:nvSpPr>
          <p:cNvPr id="9" name="Text Box 6"/>
          <p:cNvSpPr txBox="1"/>
          <p:nvPr/>
        </p:nvSpPr>
        <p:spPr>
          <a:xfrm>
            <a:off x="685800" y="10180"/>
            <a:ext cx="8153400" cy="523220"/>
          </a:xfrm>
          <a:prstGeom prst="rect">
            <a:avLst/>
          </a:prstGeom>
          <a:noFill/>
          <a:ln w="9525">
            <a:noFill/>
          </a:ln>
        </p:spPr>
        <p:txBody>
          <a:bodyPr wrap="square">
            <a:spAutoFit/>
          </a:bodyPr>
          <a:lstStyle/>
          <a:p>
            <a:pPr marL="457200" indent="-457200" eaLnBrk="1" hangingPunct="1">
              <a:spcBef>
                <a:spcPct val="50000"/>
              </a:spcBef>
              <a:buAutoNum type="romanUcPeriod"/>
            </a:pPr>
            <a:r>
              <a:rPr lang="en-US" altLang="en-US" sz="2800" dirty="0">
                <a:solidFill>
                  <a:srgbClr val="CC0099"/>
                </a:solidFill>
                <a:latin typeface="Times New Roman" panose="02020603050405020304" pitchFamily="18" charset="0"/>
              </a:rPr>
              <a:t>Ảnh hưởng của nhiệt độ lên đời sống </a:t>
            </a:r>
            <a:r>
              <a:rPr lang="en-US" altLang="en-US" sz="2800" dirty="0" err="1">
                <a:solidFill>
                  <a:srgbClr val="CC0099"/>
                </a:solidFill>
                <a:latin typeface="Times New Roman" panose="02020603050405020304" pitchFamily="18" charset="0"/>
              </a:rPr>
              <a:t>sinh</a:t>
            </a:r>
            <a:r>
              <a:rPr lang="en-US" altLang="en-US" sz="2800" dirty="0">
                <a:solidFill>
                  <a:srgbClr val="CC0099"/>
                </a:solidFill>
                <a:latin typeface="Times New Roman" panose="02020603050405020304" pitchFamily="18" charset="0"/>
              </a:rPr>
              <a:t> </a:t>
            </a:r>
            <a:r>
              <a:rPr lang="en-US" altLang="en-US" sz="2800" dirty="0" err="1" smtClean="0">
                <a:solidFill>
                  <a:srgbClr val="CC0099"/>
                </a:solidFill>
                <a:latin typeface="Times New Roman" panose="02020603050405020304" pitchFamily="18" charset="0"/>
              </a:rPr>
              <a:t>vật</a:t>
            </a:r>
            <a:endParaRPr lang="en-US" altLang="en-US" sz="2800" dirty="0">
              <a:solidFill>
                <a:srgbClr val="CC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11326"/>
                                        </p:tgtEl>
                                      </p:cBhvr>
                                    </p:animEffect>
                                    <p:set>
                                      <p:cBhvr>
                                        <p:cTn id="7" dur="1" fill="hold">
                                          <p:stCondLst>
                                            <p:cond delay="499"/>
                                          </p:stCondLst>
                                        </p:cTn>
                                        <p:tgtEl>
                                          <p:spTgt spid="113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11328"/>
                                        </p:tgtEl>
                                      </p:cBhvr>
                                    </p:animEffect>
                                    <p:set>
                                      <p:cBhvr>
                                        <p:cTn id="12" dur="1" fill="hold">
                                          <p:stCondLst>
                                            <p:cond delay="499"/>
                                          </p:stCondLst>
                                        </p:cTn>
                                        <p:tgtEl>
                                          <p:spTgt spid="113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11327"/>
                                        </p:tgtEl>
                                      </p:cBhvr>
                                    </p:animEffect>
                                    <p:set>
                                      <p:cBhvr>
                                        <p:cTn id="17" dur="1" fill="hold">
                                          <p:stCondLst>
                                            <p:cond delay="499"/>
                                          </p:stCondLst>
                                        </p:cTn>
                                        <p:tgtEl>
                                          <p:spTgt spid="1132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11329"/>
                                        </p:tgtEl>
                                      </p:cBhvr>
                                    </p:animEffect>
                                    <p:set>
                                      <p:cBhvr>
                                        <p:cTn id="22" dur="1" fill="hold">
                                          <p:stCondLst>
                                            <p:cond delay="499"/>
                                          </p:stCondLst>
                                        </p:cTn>
                                        <p:tgtEl>
                                          <p:spTgt spid="113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143000" y="1257301"/>
            <a:ext cx="68580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i="1">
                <a:solidFill>
                  <a:schemeClr val="tx2"/>
                </a:solidFill>
                <a:latin typeface="Times New Roman" panose="02020603050405020304" pitchFamily="18" charset="0"/>
              </a:defRPr>
            </a:lvl1pPr>
            <a:lvl2pPr marL="742950" indent="-285750" eaLnBrk="0" hangingPunct="0">
              <a:defRPr sz="3200" b="1" i="1">
                <a:solidFill>
                  <a:schemeClr val="tx2"/>
                </a:solidFill>
                <a:latin typeface="Times New Roman" panose="02020603050405020304" pitchFamily="18" charset="0"/>
              </a:defRPr>
            </a:lvl2pPr>
            <a:lvl3pPr marL="1143000" indent="-228600" eaLnBrk="0" hangingPunct="0">
              <a:defRPr sz="3200" b="1" i="1">
                <a:solidFill>
                  <a:schemeClr val="tx2"/>
                </a:solidFill>
                <a:latin typeface="Times New Roman" panose="02020603050405020304" pitchFamily="18" charset="0"/>
              </a:defRPr>
            </a:lvl3pPr>
            <a:lvl4pPr marL="1600200" indent="-228600" eaLnBrk="0" hangingPunct="0">
              <a:defRPr sz="3200" b="1" i="1">
                <a:solidFill>
                  <a:schemeClr val="tx2"/>
                </a:solidFill>
                <a:latin typeface="Times New Roman" panose="02020603050405020304" pitchFamily="18" charset="0"/>
              </a:defRPr>
            </a:lvl4pPr>
            <a:lvl5pPr marL="2057400" indent="-228600" eaLnBrk="0" hangingPunct="0">
              <a:defRPr sz="3200" b="1" i="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3200" b="1" i="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3200" b="1" i="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3200" b="1" i="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3200" b="1" i="1">
                <a:solidFill>
                  <a:schemeClr val="tx2"/>
                </a:solidFill>
                <a:latin typeface="Times New Roman" panose="02020603050405020304" pitchFamily="18" charset="0"/>
              </a:defRPr>
            </a:lvl9pPr>
          </a:lstStyle>
          <a:p>
            <a:pPr algn="l" eaLnBrk="1" hangingPunct="1">
              <a:spcBef>
                <a:spcPct val="50000"/>
              </a:spcBef>
            </a:pPr>
            <a:endParaRPr lang="en-US" altLang="en-US" sz="1350" b="0" i="0">
              <a:solidFill>
                <a:schemeClr val="tx1"/>
              </a:solidFill>
            </a:endParaRPr>
          </a:p>
        </p:txBody>
      </p:sp>
      <p:sp>
        <p:nvSpPr>
          <p:cNvPr id="12291" name="Text Box 3"/>
          <p:cNvSpPr txBox="1">
            <a:spLocks noChangeArrowheads="1"/>
          </p:cNvSpPr>
          <p:nvPr/>
        </p:nvSpPr>
        <p:spPr bwMode="auto">
          <a:xfrm>
            <a:off x="1143000" y="1257301"/>
            <a:ext cx="68580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i="1">
                <a:solidFill>
                  <a:schemeClr val="tx2"/>
                </a:solidFill>
                <a:latin typeface="Times New Roman" panose="02020603050405020304" pitchFamily="18" charset="0"/>
              </a:defRPr>
            </a:lvl1pPr>
            <a:lvl2pPr marL="742950" indent="-285750" eaLnBrk="0" hangingPunct="0">
              <a:defRPr sz="3200" b="1" i="1">
                <a:solidFill>
                  <a:schemeClr val="tx2"/>
                </a:solidFill>
                <a:latin typeface="Times New Roman" panose="02020603050405020304" pitchFamily="18" charset="0"/>
              </a:defRPr>
            </a:lvl2pPr>
            <a:lvl3pPr marL="1143000" indent="-228600" eaLnBrk="0" hangingPunct="0">
              <a:defRPr sz="3200" b="1" i="1">
                <a:solidFill>
                  <a:schemeClr val="tx2"/>
                </a:solidFill>
                <a:latin typeface="Times New Roman" panose="02020603050405020304" pitchFamily="18" charset="0"/>
              </a:defRPr>
            </a:lvl3pPr>
            <a:lvl4pPr marL="1600200" indent="-228600" eaLnBrk="0" hangingPunct="0">
              <a:defRPr sz="3200" b="1" i="1">
                <a:solidFill>
                  <a:schemeClr val="tx2"/>
                </a:solidFill>
                <a:latin typeface="Times New Roman" panose="02020603050405020304" pitchFamily="18" charset="0"/>
              </a:defRPr>
            </a:lvl4pPr>
            <a:lvl5pPr marL="2057400" indent="-228600" eaLnBrk="0" hangingPunct="0">
              <a:defRPr sz="3200" b="1" i="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3200" b="1" i="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3200" b="1" i="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3200" b="1" i="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3200" b="1" i="1">
                <a:solidFill>
                  <a:schemeClr val="tx2"/>
                </a:solidFill>
                <a:latin typeface="Times New Roman" panose="02020603050405020304" pitchFamily="18" charset="0"/>
              </a:defRPr>
            </a:lvl9pPr>
          </a:lstStyle>
          <a:p>
            <a:pPr algn="l" eaLnBrk="1" hangingPunct="1">
              <a:spcBef>
                <a:spcPct val="50000"/>
              </a:spcBef>
            </a:pPr>
            <a:endParaRPr lang="en-US" altLang="en-US" sz="1350" b="0" i="0">
              <a:solidFill>
                <a:schemeClr val="tx1"/>
              </a:solidFill>
            </a:endParaRPr>
          </a:p>
        </p:txBody>
      </p:sp>
      <p:graphicFrame>
        <p:nvGraphicFramePr>
          <p:cNvPr id="73732" name="Group 4"/>
          <p:cNvGraphicFramePr>
            <a:graphicFrameLocks noGrp="1"/>
          </p:cNvGraphicFramePr>
          <p:nvPr>
            <p:extLst>
              <p:ext uri="{D42A27DB-BD31-4B8C-83A1-F6EECF244321}">
                <p14:modId xmlns:p14="http://schemas.microsoft.com/office/powerpoint/2010/main" val="40808874"/>
              </p:ext>
            </p:extLst>
          </p:nvPr>
        </p:nvGraphicFramePr>
        <p:xfrm>
          <a:off x="307483" y="748506"/>
          <a:ext cx="8531716" cy="5728493"/>
        </p:xfrm>
        <a:graphic>
          <a:graphicData uri="http://schemas.openxmlformats.org/drawingml/2006/table">
            <a:tbl>
              <a:tblPr/>
              <a:tblGrid>
                <a:gridCol w="2840685">
                  <a:extLst>
                    <a:ext uri="{9D8B030D-6E8A-4147-A177-3AD203B41FA5}">
                      <a16:colId xmlns="" xmlns:a16="http://schemas.microsoft.com/office/drawing/2014/main" val="20000"/>
                    </a:ext>
                  </a:extLst>
                </a:gridCol>
                <a:gridCol w="2707024">
                  <a:extLst>
                    <a:ext uri="{9D8B030D-6E8A-4147-A177-3AD203B41FA5}">
                      <a16:colId xmlns="" xmlns:a16="http://schemas.microsoft.com/office/drawing/2014/main" val="20001"/>
                    </a:ext>
                  </a:extLst>
                </a:gridCol>
                <a:gridCol w="2984007">
                  <a:extLst>
                    <a:ext uri="{9D8B030D-6E8A-4147-A177-3AD203B41FA5}">
                      <a16:colId xmlns="" xmlns:a16="http://schemas.microsoft.com/office/drawing/2014/main" val="20002"/>
                    </a:ext>
                  </a:extLst>
                </a:gridCol>
              </a:tblGrid>
              <a:tr h="4914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err="1" smtClean="0">
                          <a:ln>
                            <a:noFill/>
                          </a:ln>
                          <a:solidFill>
                            <a:srgbClr val="CC0066"/>
                          </a:solidFill>
                          <a:effectLst/>
                          <a:latin typeface="Times New Roman" panose="02020603050405020304" pitchFamily="18" charset="0"/>
                          <a:cs typeface="Times New Roman" panose="02020603050405020304" pitchFamily="18" charset="0"/>
                        </a:rPr>
                        <a:t>Nhóm</a:t>
                      </a:r>
                      <a:r>
                        <a:rPr kumimoji="0" lang="en-US" sz="2100" b="1" i="0" u="none" strike="noStrike" cap="none" normalizeH="0" baseline="0" dirty="0" smtClean="0">
                          <a:ln>
                            <a:noFill/>
                          </a:ln>
                          <a:solidFill>
                            <a:srgbClr val="CC0066"/>
                          </a:solidFill>
                          <a:effectLst/>
                          <a:latin typeface="Times New Roman" panose="02020603050405020304" pitchFamily="18" charset="0"/>
                          <a:cs typeface="Times New Roman" panose="02020603050405020304" pitchFamily="18" charset="0"/>
                        </a:rPr>
                        <a:t> </a:t>
                      </a:r>
                      <a:r>
                        <a:rPr kumimoji="0" lang="en-US" sz="2100" b="1" i="0" u="none" strike="noStrike" cap="none" normalizeH="0" baseline="0" dirty="0" err="1" smtClean="0">
                          <a:ln>
                            <a:noFill/>
                          </a:ln>
                          <a:solidFill>
                            <a:srgbClr val="CC0066"/>
                          </a:solidFill>
                          <a:effectLst/>
                          <a:latin typeface="Times New Roman" panose="02020603050405020304" pitchFamily="18" charset="0"/>
                          <a:cs typeface="Times New Roman" panose="02020603050405020304" pitchFamily="18" charset="0"/>
                        </a:rPr>
                        <a:t>sinh</a:t>
                      </a:r>
                      <a:r>
                        <a:rPr kumimoji="0" lang="en-US" sz="2100" b="1" i="0" u="none" strike="noStrike" cap="none" normalizeH="0" baseline="0" dirty="0" smtClean="0">
                          <a:ln>
                            <a:noFill/>
                          </a:ln>
                          <a:solidFill>
                            <a:srgbClr val="CC0066"/>
                          </a:solidFill>
                          <a:effectLst/>
                          <a:latin typeface="Times New Roman" panose="02020603050405020304" pitchFamily="18" charset="0"/>
                          <a:cs typeface="Times New Roman" panose="02020603050405020304" pitchFamily="18" charset="0"/>
                        </a:rPr>
                        <a:t> </a:t>
                      </a:r>
                      <a:r>
                        <a:rPr kumimoji="0" lang="en-US" sz="2100" b="1" i="0" u="none" strike="noStrike" cap="none" normalizeH="0" baseline="0" dirty="0" err="1" smtClean="0">
                          <a:ln>
                            <a:noFill/>
                          </a:ln>
                          <a:solidFill>
                            <a:srgbClr val="CC0066"/>
                          </a:solidFill>
                          <a:effectLst/>
                          <a:latin typeface="Times New Roman" panose="02020603050405020304" pitchFamily="18" charset="0"/>
                          <a:cs typeface="Times New Roman" panose="02020603050405020304" pitchFamily="18" charset="0"/>
                        </a:rPr>
                        <a:t>vật</a:t>
                      </a:r>
                      <a:endParaRPr kumimoji="0" lang="en-US" sz="2100" b="1" i="0" u="none" strike="noStrike" cap="none" normalizeH="0" baseline="0" dirty="0" smtClean="0">
                        <a:ln>
                          <a:noFill/>
                        </a:ln>
                        <a:solidFill>
                          <a:srgbClr val="CC0066"/>
                        </a:solidFill>
                        <a:effectLst/>
                        <a:latin typeface="Times New Roman" panose="02020603050405020304" pitchFamily="18" charset="0"/>
                        <a:cs typeface="Times New Roman" panose="02020603050405020304" pitchFamily="18" charset="0"/>
                      </a:endParaRPr>
                    </a:p>
                  </a:txBody>
                  <a:tcPr marL="68580" marR="6858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err="1" smtClean="0">
                          <a:ln>
                            <a:noFill/>
                          </a:ln>
                          <a:solidFill>
                            <a:srgbClr val="CC0066"/>
                          </a:solidFill>
                          <a:effectLst/>
                          <a:latin typeface="Times New Roman" panose="02020603050405020304" pitchFamily="18" charset="0"/>
                          <a:cs typeface="Times New Roman" panose="02020603050405020304" pitchFamily="18" charset="0"/>
                        </a:rPr>
                        <a:t>Tên</a:t>
                      </a:r>
                      <a:r>
                        <a:rPr kumimoji="0" lang="en-US" sz="2100" b="1" i="0" u="none" strike="noStrike" cap="none" normalizeH="0" baseline="0" dirty="0" smtClean="0">
                          <a:ln>
                            <a:noFill/>
                          </a:ln>
                          <a:solidFill>
                            <a:srgbClr val="CC0066"/>
                          </a:solidFill>
                          <a:effectLst/>
                          <a:latin typeface="Times New Roman" panose="02020603050405020304" pitchFamily="18" charset="0"/>
                          <a:cs typeface="Times New Roman" panose="02020603050405020304" pitchFamily="18" charset="0"/>
                        </a:rPr>
                        <a:t> </a:t>
                      </a:r>
                      <a:r>
                        <a:rPr kumimoji="0" lang="en-US" sz="2100" b="1" i="0" u="none" strike="noStrike" cap="none" normalizeH="0" baseline="0" dirty="0" err="1" smtClean="0">
                          <a:ln>
                            <a:noFill/>
                          </a:ln>
                          <a:solidFill>
                            <a:srgbClr val="CC0066"/>
                          </a:solidFill>
                          <a:effectLst/>
                          <a:latin typeface="Times New Roman" panose="02020603050405020304" pitchFamily="18" charset="0"/>
                          <a:cs typeface="Times New Roman" panose="02020603050405020304" pitchFamily="18" charset="0"/>
                        </a:rPr>
                        <a:t>sinh</a:t>
                      </a:r>
                      <a:r>
                        <a:rPr kumimoji="0" lang="en-US" sz="2100" b="1" i="0" u="none" strike="noStrike" cap="none" normalizeH="0" baseline="0" dirty="0" smtClean="0">
                          <a:ln>
                            <a:noFill/>
                          </a:ln>
                          <a:solidFill>
                            <a:srgbClr val="CC0066"/>
                          </a:solidFill>
                          <a:effectLst/>
                          <a:latin typeface="Times New Roman" panose="02020603050405020304" pitchFamily="18" charset="0"/>
                          <a:cs typeface="Times New Roman" panose="02020603050405020304" pitchFamily="18" charset="0"/>
                        </a:rPr>
                        <a:t> </a:t>
                      </a:r>
                      <a:r>
                        <a:rPr kumimoji="0" lang="en-US" sz="2100" b="1" i="0" u="none" strike="noStrike" cap="none" normalizeH="0" baseline="0" dirty="0" err="1" smtClean="0">
                          <a:ln>
                            <a:noFill/>
                          </a:ln>
                          <a:solidFill>
                            <a:srgbClr val="CC0066"/>
                          </a:solidFill>
                          <a:effectLst/>
                          <a:latin typeface="Times New Roman" panose="02020603050405020304" pitchFamily="18" charset="0"/>
                          <a:cs typeface="Times New Roman" panose="02020603050405020304" pitchFamily="18" charset="0"/>
                        </a:rPr>
                        <a:t>vật</a:t>
                      </a:r>
                      <a:endParaRPr kumimoji="0" lang="en-US" sz="2100" b="1" i="0" u="none" strike="noStrike" cap="none" normalizeH="0" baseline="0" dirty="0" smtClean="0">
                        <a:ln>
                          <a:noFill/>
                        </a:ln>
                        <a:solidFill>
                          <a:srgbClr val="CC0066"/>
                        </a:solidFill>
                        <a:effectLst/>
                        <a:latin typeface="Times New Roman" panose="02020603050405020304" pitchFamily="18" charset="0"/>
                        <a:cs typeface="Times New Roman" panose="02020603050405020304"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err="1" smtClean="0">
                          <a:ln>
                            <a:noFill/>
                          </a:ln>
                          <a:solidFill>
                            <a:srgbClr val="CC0066"/>
                          </a:solidFill>
                          <a:effectLst/>
                          <a:latin typeface="Times New Roman" panose="02020603050405020304" pitchFamily="18" charset="0"/>
                          <a:cs typeface="Times New Roman" panose="02020603050405020304" pitchFamily="18" charset="0"/>
                        </a:rPr>
                        <a:t>Môi</a:t>
                      </a:r>
                      <a:r>
                        <a:rPr kumimoji="0" lang="en-US" sz="2100" b="1" i="0" u="none" strike="noStrike" cap="none" normalizeH="0" baseline="0" dirty="0" smtClean="0">
                          <a:ln>
                            <a:noFill/>
                          </a:ln>
                          <a:solidFill>
                            <a:srgbClr val="CC0066"/>
                          </a:solidFill>
                          <a:effectLst/>
                          <a:latin typeface="Times New Roman" panose="02020603050405020304" pitchFamily="18" charset="0"/>
                          <a:cs typeface="Times New Roman" panose="02020603050405020304" pitchFamily="18" charset="0"/>
                        </a:rPr>
                        <a:t> </a:t>
                      </a:r>
                      <a:r>
                        <a:rPr kumimoji="0" lang="en-US" sz="2100" b="1" i="0" u="none" strike="noStrike" cap="none" normalizeH="0" baseline="0" dirty="0" err="1" smtClean="0">
                          <a:ln>
                            <a:noFill/>
                          </a:ln>
                          <a:solidFill>
                            <a:srgbClr val="CC0066"/>
                          </a:solidFill>
                          <a:effectLst/>
                          <a:latin typeface="Times New Roman" panose="02020603050405020304" pitchFamily="18" charset="0"/>
                          <a:cs typeface="Times New Roman" panose="02020603050405020304" pitchFamily="18" charset="0"/>
                        </a:rPr>
                        <a:t>trường</a:t>
                      </a:r>
                      <a:r>
                        <a:rPr kumimoji="0" lang="en-US" sz="2100" b="1" i="0" u="none" strike="noStrike" cap="none" normalizeH="0" baseline="0" dirty="0" smtClean="0">
                          <a:ln>
                            <a:noFill/>
                          </a:ln>
                          <a:solidFill>
                            <a:srgbClr val="CC0066"/>
                          </a:solidFill>
                          <a:effectLst/>
                          <a:latin typeface="Times New Roman" panose="02020603050405020304" pitchFamily="18" charset="0"/>
                          <a:cs typeface="Times New Roman" panose="02020603050405020304" pitchFamily="18" charset="0"/>
                        </a:rPr>
                        <a:t> </a:t>
                      </a:r>
                      <a:r>
                        <a:rPr kumimoji="0" lang="en-US" sz="2100" b="1" i="0" u="none" strike="noStrike" cap="none" normalizeH="0" baseline="0" dirty="0" err="1" smtClean="0">
                          <a:ln>
                            <a:noFill/>
                          </a:ln>
                          <a:solidFill>
                            <a:srgbClr val="CC0066"/>
                          </a:solidFill>
                          <a:effectLst/>
                          <a:latin typeface="Times New Roman" panose="02020603050405020304" pitchFamily="18" charset="0"/>
                          <a:cs typeface="Times New Roman" panose="02020603050405020304" pitchFamily="18" charset="0"/>
                        </a:rPr>
                        <a:t>sống</a:t>
                      </a:r>
                      <a:endParaRPr kumimoji="0" lang="en-US" sz="2100" b="1" i="0" u="none" strike="noStrike" cap="none" normalizeH="0" baseline="0" dirty="0" smtClean="0">
                        <a:ln>
                          <a:noFill/>
                        </a:ln>
                        <a:solidFill>
                          <a:srgbClr val="CC0066"/>
                        </a:solidFill>
                        <a:effectLst/>
                        <a:latin typeface="Times New Roman" panose="02020603050405020304" pitchFamily="18" charset="0"/>
                        <a:cs typeface="Times New Roman" panose="02020603050405020304"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extLst>
                  <a:ext uri="{0D108BD9-81ED-4DB2-BD59-A6C34878D82A}">
                    <a16:rowId xmlns="" xmlns:a16="http://schemas.microsoft.com/office/drawing/2014/main" val="10000"/>
                  </a:ext>
                </a:extLst>
              </a:tr>
              <a:tr h="33537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CC0066"/>
                          </a:solidFill>
                          <a:effectLst/>
                          <a:latin typeface="Times New Roman" panose="02020603050405020304" pitchFamily="18" charset="0"/>
                          <a:cs typeface="Times New Roman" panose="02020603050405020304" pitchFamily="18" charset="0"/>
                        </a:rPr>
                        <a:t>Sinh</a:t>
                      </a:r>
                      <a:r>
                        <a:rPr kumimoji="0" lang="en-US" sz="1800" b="1" i="0" u="none" strike="noStrike" cap="none" normalizeH="0" baseline="0" dirty="0" smtClean="0">
                          <a:ln>
                            <a:noFill/>
                          </a:ln>
                          <a:solidFill>
                            <a:srgbClr val="CC0066"/>
                          </a:solidFill>
                          <a:effectLst/>
                          <a:latin typeface="Times New Roman" panose="02020603050405020304" pitchFamily="18" charset="0"/>
                          <a:cs typeface="Times New Roman" panose="02020603050405020304" pitchFamily="18" charset="0"/>
                        </a:rPr>
                        <a:t> </a:t>
                      </a:r>
                      <a:r>
                        <a:rPr kumimoji="0" lang="en-US" sz="1800" b="1" i="0" u="none" strike="noStrike" cap="none" normalizeH="0" baseline="0" dirty="0" err="1" smtClean="0">
                          <a:ln>
                            <a:noFill/>
                          </a:ln>
                          <a:solidFill>
                            <a:srgbClr val="CC0066"/>
                          </a:solidFill>
                          <a:effectLst/>
                          <a:latin typeface="Times New Roman" panose="02020603050405020304" pitchFamily="18" charset="0"/>
                          <a:cs typeface="Times New Roman" panose="02020603050405020304" pitchFamily="18" charset="0"/>
                        </a:rPr>
                        <a:t>vật</a:t>
                      </a:r>
                      <a:r>
                        <a:rPr kumimoji="0" lang="en-US" sz="1800" b="1" i="0" u="none" strike="noStrike" cap="none" normalizeH="0" baseline="0" dirty="0" smtClean="0">
                          <a:ln>
                            <a:noFill/>
                          </a:ln>
                          <a:solidFill>
                            <a:srgbClr val="CC0066"/>
                          </a:solidFill>
                          <a:effectLst/>
                          <a:latin typeface="Times New Roman" panose="02020603050405020304" pitchFamily="18" charset="0"/>
                          <a:cs typeface="Times New Roman" panose="02020603050405020304" pitchFamily="18" charset="0"/>
                        </a:rPr>
                        <a:t> </a:t>
                      </a:r>
                      <a:r>
                        <a:rPr kumimoji="0" lang="en-US" sz="1800" b="1" i="0" u="none" strike="noStrike" cap="none" normalizeH="0" baseline="0" dirty="0" err="1" smtClean="0">
                          <a:ln>
                            <a:noFill/>
                          </a:ln>
                          <a:solidFill>
                            <a:srgbClr val="CC0066"/>
                          </a:solidFill>
                          <a:effectLst/>
                          <a:latin typeface="Times New Roman" panose="02020603050405020304" pitchFamily="18" charset="0"/>
                          <a:cs typeface="Times New Roman" panose="02020603050405020304" pitchFamily="18" charset="0"/>
                        </a:rPr>
                        <a:t>biến</a:t>
                      </a:r>
                      <a:r>
                        <a:rPr kumimoji="0" lang="en-US" sz="1800" b="1" i="0" u="none" strike="noStrike" cap="none" normalizeH="0" baseline="0" dirty="0" smtClean="0">
                          <a:ln>
                            <a:noFill/>
                          </a:ln>
                          <a:solidFill>
                            <a:srgbClr val="CC0066"/>
                          </a:solidFill>
                          <a:effectLst/>
                          <a:latin typeface="Times New Roman" panose="02020603050405020304" pitchFamily="18" charset="0"/>
                          <a:cs typeface="Times New Roman" panose="02020603050405020304" pitchFamily="18" charset="0"/>
                        </a:rPr>
                        <a:t> </a:t>
                      </a:r>
                      <a:r>
                        <a:rPr kumimoji="0" lang="en-US" sz="1800" b="1" i="0" u="none" strike="noStrike" cap="none" normalizeH="0" baseline="0" dirty="0" err="1" smtClean="0">
                          <a:ln>
                            <a:noFill/>
                          </a:ln>
                          <a:solidFill>
                            <a:srgbClr val="CC0066"/>
                          </a:solidFill>
                          <a:effectLst/>
                          <a:latin typeface="Times New Roman" panose="02020603050405020304" pitchFamily="18" charset="0"/>
                          <a:cs typeface="Times New Roman" panose="02020603050405020304" pitchFamily="18" charset="0"/>
                        </a:rPr>
                        <a:t>nhiệt</a:t>
                      </a:r>
                      <a:r>
                        <a:rPr kumimoji="0" lang="en-US" sz="1800" b="1" i="0" u="none" strike="noStrike" cap="none" normalizeH="0" baseline="0" dirty="0" smtClean="0">
                          <a:ln>
                            <a:noFill/>
                          </a:ln>
                          <a:solidFill>
                            <a:srgbClr val="CC0066"/>
                          </a:solidFill>
                          <a:effectLst/>
                          <a:latin typeface="Times New Roman" panose="02020603050405020304" pitchFamily="18" charset="0"/>
                          <a:cs typeface="Times New Roman" panose="02020603050405020304" pitchFamily="18" charset="0"/>
                        </a:rPr>
                        <a:t>: </a:t>
                      </a:r>
                      <a:endParaRPr kumimoji="0" 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0" i="0" u="none" strike="noStrike" cap="none" normalizeH="0" baseline="0" dirty="0" smtClean="0">
                        <a:ln>
                          <a:noFill/>
                        </a:ln>
                        <a:solidFill>
                          <a:srgbClr val="0000FF"/>
                        </a:solidFill>
                        <a:effectLst/>
                        <a:latin typeface="Arial"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0" i="0" u="none" strike="noStrike" cap="none" normalizeH="0" baseline="0" dirty="0" smtClean="0">
                        <a:ln>
                          <a:noFill/>
                        </a:ln>
                        <a:solidFill>
                          <a:srgbClr val="0000FF"/>
                        </a:solidFill>
                        <a:effectLst/>
                        <a:latin typeface="Arial" charset="0"/>
                      </a:endParaRPr>
                    </a:p>
                  </a:txBody>
                  <a:tcPr marL="68580" marR="6858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extLst>
                  <a:ext uri="{0D108BD9-81ED-4DB2-BD59-A6C34878D82A}">
                    <a16:rowId xmlns="" xmlns:a16="http://schemas.microsoft.com/office/drawing/2014/main" val="10001"/>
                  </a:ext>
                </a:extLst>
              </a:tr>
              <a:tr h="18832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CC0066"/>
                          </a:solidFill>
                          <a:effectLst/>
                          <a:latin typeface="Times New Roman" panose="02020603050405020304" pitchFamily="18" charset="0"/>
                          <a:cs typeface="Times New Roman" panose="02020603050405020304" pitchFamily="18" charset="0"/>
                        </a:rPr>
                        <a:t>Sinh</a:t>
                      </a:r>
                      <a:r>
                        <a:rPr kumimoji="0" lang="en-US" sz="1800" b="1" i="0" u="none" strike="noStrike" cap="none" normalizeH="0" baseline="0" dirty="0" smtClean="0">
                          <a:ln>
                            <a:noFill/>
                          </a:ln>
                          <a:solidFill>
                            <a:srgbClr val="CC0066"/>
                          </a:solidFill>
                          <a:effectLst/>
                          <a:latin typeface="Times New Roman" panose="02020603050405020304" pitchFamily="18" charset="0"/>
                          <a:cs typeface="Times New Roman" panose="02020603050405020304" pitchFamily="18" charset="0"/>
                        </a:rPr>
                        <a:t> </a:t>
                      </a:r>
                      <a:r>
                        <a:rPr kumimoji="0" lang="en-US" sz="1800" b="1" i="0" u="none" strike="noStrike" cap="none" normalizeH="0" baseline="0" dirty="0" err="1" smtClean="0">
                          <a:ln>
                            <a:noFill/>
                          </a:ln>
                          <a:solidFill>
                            <a:srgbClr val="CC0066"/>
                          </a:solidFill>
                          <a:effectLst/>
                          <a:latin typeface="Times New Roman" panose="02020603050405020304" pitchFamily="18" charset="0"/>
                          <a:cs typeface="Times New Roman" panose="02020603050405020304" pitchFamily="18" charset="0"/>
                        </a:rPr>
                        <a:t>vật</a:t>
                      </a:r>
                      <a:r>
                        <a:rPr kumimoji="0" lang="en-US" sz="1800" b="1" i="0" u="none" strike="noStrike" cap="none" normalizeH="0" baseline="0" dirty="0" smtClean="0">
                          <a:ln>
                            <a:noFill/>
                          </a:ln>
                          <a:solidFill>
                            <a:srgbClr val="CC0066"/>
                          </a:solidFill>
                          <a:effectLst/>
                          <a:latin typeface="Times New Roman" panose="02020603050405020304" pitchFamily="18" charset="0"/>
                          <a:cs typeface="Times New Roman" panose="02020603050405020304" pitchFamily="18" charset="0"/>
                        </a:rPr>
                        <a:t> </a:t>
                      </a:r>
                      <a:r>
                        <a:rPr kumimoji="0" lang="en-US" sz="1800" b="1" i="0" u="none" strike="noStrike" cap="none" normalizeH="0" baseline="0" dirty="0" err="1" smtClean="0">
                          <a:ln>
                            <a:noFill/>
                          </a:ln>
                          <a:solidFill>
                            <a:srgbClr val="CC0066"/>
                          </a:solidFill>
                          <a:effectLst/>
                          <a:latin typeface="Times New Roman" panose="02020603050405020304" pitchFamily="18" charset="0"/>
                          <a:cs typeface="Times New Roman" panose="02020603050405020304" pitchFamily="18" charset="0"/>
                        </a:rPr>
                        <a:t>hằng</a:t>
                      </a:r>
                      <a:r>
                        <a:rPr kumimoji="0" lang="en-US" sz="1800" b="1" i="0" u="none" strike="noStrike" cap="none" normalizeH="0" baseline="0" dirty="0" smtClean="0">
                          <a:ln>
                            <a:noFill/>
                          </a:ln>
                          <a:solidFill>
                            <a:srgbClr val="CC0066"/>
                          </a:solidFill>
                          <a:effectLst/>
                          <a:latin typeface="Times New Roman" panose="02020603050405020304" pitchFamily="18" charset="0"/>
                          <a:cs typeface="Times New Roman" panose="02020603050405020304" pitchFamily="18" charset="0"/>
                        </a:rPr>
                        <a:t> </a:t>
                      </a:r>
                      <a:r>
                        <a:rPr kumimoji="0" lang="en-US" sz="1800" b="1" i="0" u="none" strike="noStrike" cap="none" normalizeH="0" baseline="0" dirty="0" err="1" smtClean="0">
                          <a:ln>
                            <a:noFill/>
                          </a:ln>
                          <a:solidFill>
                            <a:srgbClr val="CC0066"/>
                          </a:solidFill>
                          <a:effectLst/>
                          <a:latin typeface="Times New Roman" panose="02020603050405020304" pitchFamily="18" charset="0"/>
                          <a:cs typeface="Times New Roman" panose="02020603050405020304" pitchFamily="18" charset="0"/>
                        </a:rPr>
                        <a:t>nhiệt</a:t>
                      </a:r>
                      <a:r>
                        <a:rPr kumimoji="0" lang="en-US" sz="1800" b="1" i="0" u="none" strike="noStrike" cap="none" normalizeH="0" baseline="0" dirty="0" smtClean="0">
                          <a:ln>
                            <a:noFill/>
                          </a:ln>
                          <a:solidFill>
                            <a:srgbClr val="CC0066"/>
                          </a:solidFill>
                          <a:effectLst/>
                          <a:latin typeface="Times New Roman" panose="02020603050405020304" pitchFamily="18" charset="0"/>
                          <a:cs typeface="Times New Roman" panose="02020603050405020304" pitchFamily="18" charset="0"/>
                        </a:rPr>
                        <a:t>: </a:t>
                      </a:r>
                      <a:endParaRPr kumimoji="0" 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0" i="0" u="none" strike="noStrike" cap="none" normalizeH="0" baseline="0" smtClean="0">
                        <a:ln>
                          <a:noFill/>
                        </a:ln>
                        <a:solidFill>
                          <a:srgbClr val="0000FF"/>
                        </a:solidFill>
                        <a:effectLst/>
                        <a:latin typeface="Arial"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0" i="0" u="none" strike="noStrike" cap="none" normalizeH="0" baseline="0" dirty="0" smtClean="0">
                        <a:ln>
                          <a:noFill/>
                        </a:ln>
                        <a:solidFill>
                          <a:srgbClr val="0000FF"/>
                        </a:solidFill>
                        <a:effectLst/>
                        <a:latin typeface="Arial" charset="0"/>
                      </a:endParaRPr>
                    </a:p>
                  </a:txBody>
                  <a:tcPr marL="68580" marR="6858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extLst>
                  <a:ext uri="{0D108BD9-81ED-4DB2-BD59-A6C34878D82A}">
                    <a16:rowId xmlns="" xmlns:a16="http://schemas.microsoft.com/office/drawing/2014/main" val="10002"/>
                  </a:ext>
                </a:extLst>
              </a:tr>
            </a:tbl>
          </a:graphicData>
        </a:graphic>
      </p:graphicFrame>
      <p:sp>
        <p:nvSpPr>
          <p:cNvPr id="12311" name="Text Box 23"/>
          <p:cNvSpPr txBox="1">
            <a:spLocks noChangeArrowheads="1"/>
          </p:cNvSpPr>
          <p:nvPr/>
        </p:nvSpPr>
        <p:spPr bwMode="auto">
          <a:xfrm>
            <a:off x="5429250" y="1600201"/>
            <a:ext cx="2457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i="1">
                <a:solidFill>
                  <a:schemeClr val="tx2"/>
                </a:solidFill>
                <a:latin typeface="Times New Roman" panose="02020603050405020304" pitchFamily="18" charset="0"/>
              </a:defRPr>
            </a:lvl1pPr>
            <a:lvl2pPr marL="742950" indent="-285750" eaLnBrk="0" hangingPunct="0">
              <a:defRPr sz="3200" b="1" i="1">
                <a:solidFill>
                  <a:schemeClr val="tx2"/>
                </a:solidFill>
                <a:latin typeface="Times New Roman" panose="02020603050405020304" pitchFamily="18" charset="0"/>
              </a:defRPr>
            </a:lvl2pPr>
            <a:lvl3pPr marL="1143000" indent="-228600" eaLnBrk="0" hangingPunct="0">
              <a:defRPr sz="3200" b="1" i="1">
                <a:solidFill>
                  <a:schemeClr val="tx2"/>
                </a:solidFill>
                <a:latin typeface="Times New Roman" panose="02020603050405020304" pitchFamily="18" charset="0"/>
              </a:defRPr>
            </a:lvl3pPr>
            <a:lvl4pPr marL="1600200" indent="-228600" eaLnBrk="0" hangingPunct="0">
              <a:defRPr sz="3200" b="1" i="1">
                <a:solidFill>
                  <a:schemeClr val="tx2"/>
                </a:solidFill>
                <a:latin typeface="Times New Roman" panose="02020603050405020304" pitchFamily="18" charset="0"/>
              </a:defRPr>
            </a:lvl4pPr>
            <a:lvl5pPr marL="2057400" indent="-228600" eaLnBrk="0" hangingPunct="0">
              <a:defRPr sz="3200" b="1" i="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3200" b="1" i="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3200" b="1" i="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3200" b="1" i="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3200" b="1" i="1">
                <a:solidFill>
                  <a:schemeClr val="tx2"/>
                </a:solidFill>
                <a:latin typeface="Times New Roman" panose="02020603050405020304" pitchFamily="18" charset="0"/>
              </a:defRPr>
            </a:lvl9pPr>
          </a:lstStyle>
          <a:p>
            <a:pPr algn="l" eaLnBrk="1" hangingPunct="1">
              <a:spcBef>
                <a:spcPct val="50000"/>
              </a:spcBef>
            </a:pPr>
            <a:endParaRPr lang="en-US" altLang="en-US" sz="1800" i="0">
              <a:solidFill>
                <a:schemeClr val="tx1"/>
              </a:solidFill>
            </a:endParaRPr>
          </a:p>
        </p:txBody>
      </p:sp>
      <p:grpSp>
        <p:nvGrpSpPr>
          <p:cNvPr id="2" name="Group 24"/>
          <p:cNvGrpSpPr>
            <a:grpSpLocks/>
          </p:cNvGrpSpPr>
          <p:nvPr/>
        </p:nvGrpSpPr>
        <p:grpSpPr bwMode="auto">
          <a:xfrm>
            <a:off x="3181489" y="1537496"/>
            <a:ext cx="5428932" cy="2708672"/>
            <a:chOff x="2045" y="471"/>
            <a:chExt cx="4741" cy="2275"/>
          </a:xfrm>
        </p:grpSpPr>
        <p:sp>
          <p:nvSpPr>
            <p:cNvPr id="12319" name="Text Box 25"/>
            <p:cNvSpPr txBox="1">
              <a:spLocks noChangeArrowheads="1"/>
            </p:cNvSpPr>
            <p:nvPr/>
          </p:nvSpPr>
          <p:spPr bwMode="auto">
            <a:xfrm>
              <a:off x="2045" y="581"/>
              <a:ext cx="2429" cy="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i="1">
                  <a:solidFill>
                    <a:schemeClr val="tx2"/>
                  </a:solidFill>
                  <a:latin typeface="Times New Roman" panose="02020603050405020304" pitchFamily="18" charset="0"/>
                </a:defRPr>
              </a:lvl1pPr>
              <a:lvl2pPr marL="742950" indent="-285750" eaLnBrk="0" hangingPunct="0">
                <a:defRPr sz="3200" b="1" i="1">
                  <a:solidFill>
                    <a:schemeClr val="tx2"/>
                  </a:solidFill>
                  <a:latin typeface="Times New Roman" panose="02020603050405020304" pitchFamily="18" charset="0"/>
                </a:defRPr>
              </a:lvl2pPr>
              <a:lvl3pPr marL="1143000" indent="-228600" eaLnBrk="0" hangingPunct="0">
                <a:defRPr sz="3200" b="1" i="1">
                  <a:solidFill>
                    <a:schemeClr val="tx2"/>
                  </a:solidFill>
                  <a:latin typeface="Times New Roman" panose="02020603050405020304" pitchFamily="18" charset="0"/>
                </a:defRPr>
              </a:lvl3pPr>
              <a:lvl4pPr marL="1600200" indent="-228600" eaLnBrk="0" hangingPunct="0">
                <a:defRPr sz="3200" b="1" i="1">
                  <a:solidFill>
                    <a:schemeClr val="tx2"/>
                  </a:solidFill>
                  <a:latin typeface="Times New Roman" panose="02020603050405020304" pitchFamily="18" charset="0"/>
                </a:defRPr>
              </a:lvl4pPr>
              <a:lvl5pPr marL="2057400" indent="-228600" eaLnBrk="0" hangingPunct="0">
                <a:defRPr sz="3200" b="1" i="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3200" b="1" i="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3200" b="1" i="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3200" b="1" i="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3200" b="1" i="1">
                  <a:solidFill>
                    <a:schemeClr val="tx2"/>
                  </a:solidFill>
                  <a:latin typeface="Times New Roman" panose="02020603050405020304" pitchFamily="18" charset="0"/>
                </a:defRPr>
              </a:lvl9pPr>
            </a:lstStyle>
            <a:p>
              <a:pPr algn="l" eaLnBrk="1" hangingPunct="1">
                <a:spcBef>
                  <a:spcPct val="50000"/>
                </a:spcBef>
                <a:buFontTx/>
                <a:buChar char="-"/>
              </a:pPr>
              <a:r>
                <a:rPr lang="en-US" altLang="en-US" sz="1800" i="0" dirty="0">
                  <a:solidFill>
                    <a:schemeClr val="tx1"/>
                  </a:solidFill>
                </a:rPr>
                <a:t> Vi </a:t>
              </a:r>
              <a:r>
                <a:rPr lang="en-US" altLang="en-US" sz="1800" i="0" dirty="0" err="1">
                  <a:solidFill>
                    <a:schemeClr val="tx1"/>
                  </a:solidFill>
                </a:rPr>
                <a:t>khuẩn</a:t>
              </a:r>
              <a:r>
                <a:rPr lang="en-US" altLang="en-US" sz="1800" i="0" dirty="0">
                  <a:solidFill>
                    <a:schemeClr val="tx1"/>
                  </a:solidFill>
                </a:rPr>
                <a:t> </a:t>
              </a:r>
              <a:r>
                <a:rPr lang="en-US" altLang="en-US" sz="1800" i="0" dirty="0" err="1">
                  <a:solidFill>
                    <a:schemeClr val="tx1"/>
                  </a:solidFill>
                </a:rPr>
                <a:t>cố</a:t>
              </a:r>
              <a:r>
                <a:rPr lang="en-US" altLang="en-US" sz="1800" i="0" dirty="0">
                  <a:solidFill>
                    <a:schemeClr val="tx1"/>
                  </a:solidFill>
                </a:rPr>
                <a:t> </a:t>
              </a:r>
              <a:r>
                <a:rPr lang="en-US" altLang="en-US" sz="1800" i="0" dirty="0" err="1">
                  <a:solidFill>
                    <a:schemeClr val="tx1"/>
                  </a:solidFill>
                </a:rPr>
                <a:t>định</a:t>
              </a:r>
              <a:r>
                <a:rPr lang="en-US" altLang="en-US" sz="1800" i="0" dirty="0">
                  <a:solidFill>
                    <a:schemeClr val="tx1"/>
                  </a:solidFill>
                </a:rPr>
                <a:t> </a:t>
              </a:r>
              <a:r>
                <a:rPr lang="en-US" altLang="en-US" sz="1800" i="0" dirty="0" err="1">
                  <a:solidFill>
                    <a:schemeClr val="tx1"/>
                  </a:solidFill>
                </a:rPr>
                <a:t>đạm</a:t>
              </a:r>
              <a:endParaRPr lang="en-US" altLang="en-US" sz="1800" i="0" dirty="0">
                <a:solidFill>
                  <a:schemeClr val="tx1"/>
                </a:solidFill>
              </a:endParaRPr>
            </a:p>
            <a:p>
              <a:pPr algn="l" eaLnBrk="1" hangingPunct="1">
                <a:spcBef>
                  <a:spcPct val="50000"/>
                </a:spcBef>
                <a:buFontTx/>
                <a:buChar char="-"/>
              </a:pPr>
              <a:r>
                <a:rPr lang="en-US" altLang="en-US" sz="1800" i="0" dirty="0">
                  <a:solidFill>
                    <a:schemeClr val="tx1"/>
                  </a:solidFill>
                </a:rPr>
                <a:t> </a:t>
              </a:r>
              <a:r>
                <a:rPr lang="en-US" altLang="en-US" sz="1800" i="0" dirty="0" err="1">
                  <a:solidFill>
                    <a:schemeClr val="tx1"/>
                  </a:solidFill>
                </a:rPr>
                <a:t>Nấm</a:t>
              </a:r>
              <a:r>
                <a:rPr lang="en-US" altLang="en-US" sz="1800" i="0" dirty="0">
                  <a:solidFill>
                    <a:schemeClr val="tx1"/>
                  </a:solidFill>
                </a:rPr>
                <a:t> </a:t>
              </a:r>
              <a:r>
                <a:rPr lang="en-US" altLang="en-US" sz="1800" i="0" dirty="0" err="1">
                  <a:solidFill>
                    <a:schemeClr val="tx1"/>
                  </a:solidFill>
                </a:rPr>
                <a:t>rơm</a:t>
              </a:r>
              <a:endParaRPr lang="en-US" altLang="en-US" sz="1800" i="0" dirty="0">
                <a:solidFill>
                  <a:schemeClr val="tx1"/>
                </a:solidFill>
              </a:endParaRPr>
            </a:p>
            <a:p>
              <a:pPr algn="l" eaLnBrk="1" hangingPunct="1">
                <a:spcBef>
                  <a:spcPct val="50000"/>
                </a:spcBef>
                <a:buFontTx/>
                <a:buChar char="-"/>
              </a:pPr>
              <a:r>
                <a:rPr lang="en-US" altLang="en-US" sz="1800" i="0" dirty="0">
                  <a:solidFill>
                    <a:schemeClr val="tx1"/>
                  </a:solidFill>
                </a:rPr>
                <a:t> </a:t>
              </a:r>
              <a:r>
                <a:rPr lang="en-US" altLang="en-US" sz="1800" i="0" dirty="0" err="1">
                  <a:solidFill>
                    <a:schemeClr val="tx1"/>
                  </a:solidFill>
                </a:rPr>
                <a:t>Cây</a:t>
              </a:r>
              <a:r>
                <a:rPr lang="en-US" altLang="en-US" sz="1800" i="0" dirty="0">
                  <a:solidFill>
                    <a:schemeClr val="tx1"/>
                  </a:solidFill>
                </a:rPr>
                <a:t> </a:t>
              </a:r>
              <a:r>
                <a:rPr lang="en-US" altLang="en-US" sz="1800" i="0" dirty="0" err="1">
                  <a:solidFill>
                    <a:schemeClr val="tx1"/>
                  </a:solidFill>
                </a:rPr>
                <a:t>lúa</a:t>
              </a:r>
              <a:endParaRPr lang="en-US" altLang="en-US" sz="1800" i="0" dirty="0">
                <a:solidFill>
                  <a:schemeClr val="tx1"/>
                </a:solidFill>
              </a:endParaRPr>
            </a:p>
            <a:p>
              <a:pPr algn="l" eaLnBrk="1" hangingPunct="1">
                <a:spcBef>
                  <a:spcPct val="50000"/>
                </a:spcBef>
                <a:buFontTx/>
                <a:buChar char="-"/>
              </a:pPr>
              <a:r>
                <a:rPr lang="en-US" altLang="en-US" sz="1800" i="0" dirty="0">
                  <a:solidFill>
                    <a:schemeClr val="tx1"/>
                  </a:solidFill>
                </a:rPr>
                <a:t> </a:t>
              </a:r>
              <a:r>
                <a:rPr lang="en-US" altLang="en-US" sz="1800" i="0" dirty="0" err="1">
                  <a:solidFill>
                    <a:schemeClr val="tx1"/>
                  </a:solidFill>
                </a:rPr>
                <a:t>Giun</a:t>
              </a:r>
              <a:r>
                <a:rPr lang="en-US" altLang="en-US" sz="1800" i="0" dirty="0">
                  <a:solidFill>
                    <a:schemeClr val="tx1"/>
                  </a:solidFill>
                </a:rPr>
                <a:t> </a:t>
              </a:r>
              <a:r>
                <a:rPr lang="en-US" altLang="en-US" sz="1800" i="0" dirty="0" err="1">
                  <a:solidFill>
                    <a:schemeClr val="tx1"/>
                  </a:solidFill>
                </a:rPr>
                <a:t>đất</a:t>
              </a:r>
              <a:endParaRPr lang="en-US" altLang="en-US" sz="1800" i="0" dirty="0">
                <a:solidFill>
                  <a:schemeClr val="tx1"/>
                </a:solidFill>
              </a:endParaRPr>
            </a:p>
            <a:p>
              <a:pPr algn="l" eaLnBrk="1" hangingPunct="1">
                <a:spcBef>
                  <a:spcPct val="50000"/>
                </a:spcBef>
                <a:buFontTx/>
                <a:buChar char="-"/>
              </a:pPr>
              <a:r>
                <a:rPr lang="en-US" altLang="en-US" sz="1800" i="0" dirty="0">
                  <a:solidFill>
                    <a:schemeClr val="tx1"/>
                  </a:solidFill>
                </a:rPr>
                <a:t> </a:t>
              </a:r>
              <a:r>
                <a:rPr lang="en-US" altLang="en-US" sz="1800" i="0" dirty="0" err="1">
                  <a:solidFill>
                    <a:schemeClr val="tx1"/>
                  </a:solidFill>
                </a:rPr>
                <a:t>Cá</a:t>
              </a:r>
              <a:r>
                <a:rPr lang="en-US" altLang="en-US" sz="1800" i="0" dirty="0">
                  <a:solidFill>
                    <a:schemeClr val="tx1"/>
                  </a:solidFill>
                </a:rPr>
                <a:t> </a:t>
              </a:r>
              <a:r>
                <a:rPr lang="en-US" altLang="en-US" sz="1800" i="0" dirty="0" err="1">
                  <a:solidFill>
                    <a:schemeClr val="tx1"/>
                  </a:solidFill>
                </a:rPr>
                <a:t>chép</a:t>
              </a:r>
              <a:endParaRPr lang="en-US" altLang="en-US" sz="1800" i="0" dirty="0">
                <a:solidFill>
                  <a:schemeClr val="tx1"/>
                </a:solidFill>
              </a:endParaRPr>
            </a:p>
            <a:p>
              <a:pPr algn="l" eaLnBrk="1" hangingPunct="1">
                <a:spcBef>
                  <a:spcPct val="50000"/>
                </a:spcBef>
                <a:buFontTx/>
                <a:buChar char="-"/>
              </a:pPr>
              <a:r>
                <a:rPr lang="en-US" altLang="en-US" sz="1800" i="0" dirty="0">
                  <a:solidFill>
                    <a:schemeClr val="tx1"/>
                  </a:solidFill>
                </a:rPr>
                <a:t> Thằn lằn bóng đuôi dài</a:t>
              </a:r>
            </a:p>
          </p:txBody>
        </p:sp>
        <p:sp>
          <p:nvSpPr>
            <p:cNvPr id="12320" name="Text Box 26"/>
            <p:cNvSpPr txBox="1">
              <a:spLocks noChangeArrowheads="1"/>
            </p:cNvSpPr>
            <p:nvPr/>
          </p:nvSpPr>
          <p:spPr bwMode="auto">
            <a:xfrm>
              <a:off x="4605" y="471"/>
              <a:ext cx="2181" cy="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i="1">
                  <a:solidFill>
                    <a:schemeClr val="tx2"/>
                  </a:solidFill>
                  <a:latin typeface="Times New Roman" panose="02020603050405020304" pitchFamily="18" charset="0"/>
                </a:defRPr>
              </a:lvl1pPr>
              <a:lvl2pPr marL="742950" indent="-285750" eaLnBrk="0" hangingPunct="0">
                <a:defRPr sz="3200" b="1" i="1">
                  <a:solidFill>
                    <a:schemeClr val="tx2"/>
                  </a:solidFill>
                  <a:latin typeface="Times New Roman" panose="02020603050405020304" pitchFamily="18" charset="0"/>
                </a:defRPr>
              </a:lvl2pPr>
              <a:lvl3pPr marL="1143000" indent="-228600" eaLnBrk="0" hangingPunct="0">
                <a:defRPr sz="3200" b="1" i="1">
                  <a:solidFill>
                    <a:schemeClr val="tx2"/>
                  </a:solidFill>
                  <a:latin typeface="Times New Roman" panose="02020603050405020304" pitchFamily="18" charset="0"/>
                </a:defRPr>
              </a:lvl3pPr>
              <a:lvl4pPr marL="1600200" indent="-228600" eaLnBrk="0" hangingPunct="0">
                <a:defRPr sz="3200" b="1" i="1">
                  <a:solidFill>
                    <a:schemeClr val="tx2"/>
                  </a:solidFill>
                  <a:latin typeface="Times New Roman" panose="02020603050405020304" pitchFamily="18" charset="0"/>
                </a:defRPr>
              </a:lvl4pPr>
              <a:lvl5pPr marL="2057400" indent="-228600" eaLnBrk="0" hangingPunct="0">
                <a:defRPr sz="3200" b="1" i="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3200" b="1" i="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3200" b="1" i="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3200" b="1" i="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3200" b="1" i="1">
                  <a:solidFill>
                    <a:schemeClr val="tx2"/>
                  </a:solidFill>
                  <a:latin typeface="Times New Roman" panose="02020603050405020304" pitchFamily="18" charset="0"/>
                </a:defRPr>
              </a:lvl9pPr>
            </a:lstStyle>
            <a:p>
              <a:pPr algn="l" eaLnBrk="1" hangingPunct="1">
                <a:spcBef>
                  <a:spcPct val="50000"/>
                </a:spcBef>
                <a:buFontTx/>
                <a:buChar char="-"/>
              </a:pPr>
              <a:r>
                <a:rPr lang="en-US" altLang="en-US" sz="2000" i="0" dirty="0">
                  <a:solidFill>
                    <a:schemeClr val="tx1"/>
                  </a:solidFill>
                </a:rPr>
                <a:t> </a:t>
              </a:r>
              <a:r>
                <a:rPr lang="en-US" altLang="en-US" sz="2000" i="0" dirty="0" err="1">
                  <a:solidFill>
                    <a:schemeClr val="tx1"/>
                  </a:solidFill>
                </a:rPr>
                <a:t>Sinh</a:t>
              </a:r>
              <a:r>
                <a:rPr lang="en-US" altLang="en-US" sz="2000" i="0" dirty="0">
                  <a:solidFill>
                    <a:schemeClr val="tx1"/>
                  </a:solidFill>
                </a:rPr>
                <a:t> </a:t>
              </a:r>
              <a:r>
                <a:rPr lang="en-US" altLang="en-US" sz="2000" i="0" dirty="0" err="1">
                  <a:solidFill>
                    <a:schemeClr val="tx1"/>
                  </a:solidFill>
                </a:rPr>
                <a:t>vật</a:t>
              </a:r>
              <a:endParaRPr lang="en-US" altLang="en-US" sz="2000" i="0" dirty="0">
                <a:solidFill>
                  <a:schemeClr val="tx1"/>
                </a:solidFill>
              </a:endParaRPr>
            </a:p>
            <a:p>
              <a:pPr algn="l" eaLnBrk="1" hangingPunct="1">
                <a:spcBef>
                  <a:spcPct val="50000"/>
                </a:spcBef>
                <a:buFontTx/>
                <a:buChar char="-"/>
              </a:pPr>
              <a:r>
                <a:rPr lang="en-US" altLang="en-US" sz="2000" i="0" dirty="0">
                  <a:solidFill>
                    <a:schemeClr val="tx1"/>
                  </a:solidFill>
                </a:rPr>
                <a:t> </a:t>
              </a:r>
              <a:r>
                <a:rPr lang="en-US" altLang="en-US" sz="2000" i="0" dirty="0" err="1">
                  <a:solidFill>
                    <a:schemeClr val="tx1"/>
                  </a:solidFill>
                </a:rPr>
                <a:t>Sinh</a:t>
              </a:r>
              <a:r>
                <a:rPr lang="en-US" altLang="en-US" sz="2000" i="0" dirty="0">
                  <a:solidFill>
                    <a:schemeClr val="tx1"/>
                  </a:solidFill>
                </a:rPr>
                <a:t> </a:t>
              </a:r>
              <a:r>
                <a:rPr lang="en-US" altLang="en-US" sz="2000" i="0" dirty="0" err="1">
                  <a:solidFill>
                    <a:schemeClr val="tx1"/>
                  </a:solidFill>
                </a:rPr>
                <a:t>vật</a:t>
              </a:r>
              <a:endParaRPr lang="en-US" altLang="en-US" sz="2000" i="0" dirty="0">
                <a:solidFill>
                  <a:schemeClr val="tx1"/>
                </a:solidFill>
              </a:endParaRPr>
            </a:p>
            <a:p>
              <a:pPr algn="l" eaLnBrk="1" hangingPunct="1">
                <a:spcBef>
                  <a:spcPct val="50000"/>
                </a:spcBef>
                <a:buFontTx/>
                <a:buChar char="-"/>
              </a:pPr>
              <a:r>
                <a:rPr lang="en-US" altLang="en-US" sz="2000" i="0" dirty="0">
                  <a:solidFill>
                    <a:schemeClr val="tx1"/>
                  </a:solidFill>
                </a:rPr>
                <a:t> </a:t>
              </a:r>
              <a:r>
                <a:rPr lang="en-US" altLang="en-US" sz="2000" i="0" dirty="0" err="1">
                  <a:solidFill>
                    <a:schemeClr val="tx1"/>
                  </a:solidFill>
                </a:rPr>
                <a:t>Mặt</a:t>
              </a:r>
              <a:r>
                <a:rPr lang="en-US" altLang="en-US" sz="2000" i="0" dirty="0">
                  <a:solidFill>
                    <a:schemeClr val="tx1"/>
                  </a:solidFill>
                </a:rPr>
                <a:t> </a:t>
              </a:r>
              <a:r>
                <a:rPr lang="en-US" altLang="en-US" sz="2000" i="0" dirty="0" err="1">
                  <a:solidFill>
                    <a:schemeClr val="tx1"/>
                  </a:solidFill>
                </a:rPr>
                <a:t>đất</a:t>
              </a:r>
              <a:r>
                <a:rPr lang="en-US" altLang="en-US" sz="2000" i="0" dirty="0">
                  <a:solidFill>
                    <a:schemeClr val="tx1"/>
                  </a:solidFill>
                </a:rPr>
                <a:t>- </a:t>
              </a:r>
              <a:r>
                <a:rPr lang="en-US" altLang="en-US" sz="2000" i="0" dirty="0" err="1">
                  <a:solidFill>
                    <a:schemeClr val="tx1"/>
                  </a:solidFill>
                </a:rPr>
                <a:t>không</a:t>
              </a:r>
              <a:r>
                <a:rPr lang="en-US" altLang="en-US" sz="2000" i="0" dirty="0">
                  <a:solidFill>
                    <a:schemeClr val="tx1"/>
                  </a:solidFill>
                </a:rPr>
                <a:t> </a:t>
              </a:r>
              <a:r>
                <a:rPr lang="en-US" altLang="en-US" sz="2000" i="0" dirty="0" err="1">
                  <a:solidFill>
                    <a:schemeClr val="tx1"/>
                  </a:solidFill>
                </a:rPr>
                <a:t>khí</a:t>
              </a:r>
              <a:r>
                <a:rPr lang="en-US" altLang="en-US" sz="2000" i="0" dirty="0">
                  <a:solidFill>
                    <a:schemeClr val="tx1"/>
                  </a:solidFill>
                </a:rPr>
                <a:t> </a:t>
              </a:r>
            </a:p>
            <a:p>
              <a:pPr algn="l" eaLnBrk="1" hangingPunct="1">
                <a:spcBef>
                  <a:spcPct val="50000"/>
                </a:spcBef>
                <a:buFontTx/>
                <a:buChar char="-"/>
              </a:pPr>
              <a:r>
                <a:rPr lang="en-US" altLang="en-US" sz="2000" i="0" dirty="0">
                  <a:solidFill>
                    <a:schemeClr val="tx1"/>
                  </a:solidFill>
                </a:rPr>
                <a:t> </a:t>
              </a:r>
              <a:r>
                <a:rPr lang="en-US" altLang="en-US" sz="2000" i="0" dirty="0" err="1">
                  <a:solidFill>
                    <a:schemeClr val="tx1"/>
                  </a:solidFill>
                </a:rPr>
                <a:t>Trong</a:t>
              </a:r>
              <a:r>
                <a:rPr lang="en-US" altLang="en-US" sz="2000" i="0" dirty="0">
                  <a:solidFill>
                    <a:schemeClr val="tx1"/>
                  </a:solidFill>
                </a:rPr>
                <a:t> </a:t>
              </a:r>
              <a:r>
                <a:rPr lang="en-US" altLang="en-US" sz="2000" i="0" dirty="0" err="1">
                  <a:solidFill>
                    <a:schemeClr val="tx1"/>
                  </a:solidFill>
                </a:rPr>
                <a:t>đất</a:t>
              </a:r>
              <a:endParaRPr lang="en-US" altLang="en-US" sz="2000" i="0" dirty="0">
                <a:solidFill>
                  <a:schemeClr val="tx1"/>
                </a:solidFill>
              </a:endParaRPr>
            </a:p>
            <a:p>
              <a:pPr algn="l" eaLnBrk="1" hangingPunct="1">
                <a:spcBef>
                  <a:spcPct val="50000"/>
                </a:spcBef>
                <a:buFontTx/>
                <a:buChar char="-"/>
              </a:pPr>
              <a:r>
                <a:rPr lang="en-US" altLang="en-US" sz="2000" i="0" dirty="0">
                  <a:solidFill>
                    <a:schemeClr val="tx1"/>
                  </a:solidFill>
                </a:rPr>
                <a:t> </a:t>
              </a:r>
              <a:r>
                <a:rPr lang="en-US" altLang="en-US" sz="2000" i="0" dirty="0" err="1">
                  <a:solidFill>
                    <a:schemeClr val="tx1"/>
                  </a:solidFill>
                </a:rPr>
                <a:t>Trong</a:t>
              </a:r>
              <a:r>
                <a:rPr lang="en-US" altLang="en-US" sz="2000" i="0" dirty="0">
                  <a:solidFill>
                    <a:schemeClr val="tx1"/>
                  </a:solidFill>
                </a:rPr>
                <a:t> </a:t>
              </a:r>
              <a:r>
                <a:rPr lang="en-US" altLang="en-US" sz="2000" i="0" dirty="0" err="1">
                  <a:solidFill>
                    <a:schemeClr val="tx1"/>
                  </a:solidFill>
                </a:rPr>
                <a:t>nước</a:t>
              </a:r>
              <a:endParaRPr lang="en-US" altLang="en-US" sz="2000" i="0" dirty="0">
                <a:solidFill>
                  <a:schemeClr val="tx1"/>
                </a:solidFill>
              </a:endParaRPr>
            </a:p>
            <a:p>
              <a:pPr algn="l" eaLnBrk="1" hangingPunct="1">
                <a:spcBef>
                  <a:spcPct val="50000"/>
                </a:spcBef>
                <a:buFontTx/>
                <a:buChar char="-"/>
              </a:pPr>
              <a:r>
                <a:rPr lang="en-US" altLang="en-US" sz="2000" i="0" dirty="0">
                  <a:solidFill>
                    <a:schemeClr val="tx1"/>
                  </a:solidFill>
                </a:rPr>
                <a:t> Mặt đất- không khí</a:t>
              </a:r>
            </a:p>
          </p:txBody>
        </p:sp>
      </p:grpSp>
      <p:grpSp>
        <p:nvGrpSpPr>
          <p:cNvPr id="3" name="Group 27"/>
          <p:cNvGrpSpPr>
            <a:grpSpLocks/>
          </p:cNvGrpSpPr>
          <p:nvPr/>
        </p:nvGrpSpPr>
        <p:grpSpPr bwMode="auto">
          <a:xfrm>
            <a:off x="3181351" y="4881563"/>
            <a:ext cx="5392341" cy="1393032"/>
            <a:chOff x="1712" y="3380"/>
            <a:chExt cx="4529" cy="1170"/>
          </a:xfrm>
        </p:grpSpPr>
        <p:sp>
          <p:nvSpPr>
            <p:cNvPr id="12317" name="Text Box 28"/>
            <p:cNvSpPr txBox="1">
              <a:spLocks noChangeArrowheads="1"/>
            </p:cNvSpPr>
            <p:nvPr/>
          </p:nvSpPr>
          <p:spPr bwMode="auto">
            <a:xfrm>
              <a:off x="1712" y="3438"/>
              <a:ext cx="1920" cy="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i="1">
                  <a:solidFill>
                    <a:schemeClr val="tx2"/>
                  </a:solidFill>
                  <a:latin typeface="Times New Roman" panose="02020603050405020304" pitchFamily="18" charset="0"/>
                </a:defRPr>
              </a:lvl1pPr>
              <a:lvl2pPr marL="742950" indent="-285750" eaLnBrk="0" hangingPunct="0">
                <a:defRPr sz="3200" b="1" i="1">
                  <a:solidFill>
                    <a:schemeClr val="tx2"/>
                  </a:solidFill>
                  <a:latin typeface="Times New Roman" panose="02020603050405020304" pitchFamily="18" charset="0"/>
                </a:defRPr>
              </a:lvl2pPr>
              <a:lvl3pPr marL="1143000" indent="-228600" eaLnBrk="0" hangingPunct="0">
                <a:defRPr sz="3200" b="1" i="1">
                  <a:solidFill>
                    <a:schemeClr val="tx2"/>
                  </a:solidFill>
                  <a:latin typeface="Times New Roman" panose="02020603050405020304" pitchFamily="18" charset="0"/>
                </a:defRPr>
              </a:lvl3pPr>
              <a:lvl4pPr marL="1600200" indent="-228600" eaLnBrk="0" hangingPunct="0">
                <a:defRPr sz="3200" b="1" i="1">
                  <a:solidFill>
                    <a:schemeClr val="tx2"/>
                  </a:solidFill>
                  <a:latin typeface="Times New Roman" panose="02020603050405020304" pitchFamily="18" charset="0"/>
                </a:defRPr>
              </a:lvl4pPr>
              <a:lvl5pPr marL="2057400" indent="-228600" eaLnBrk="0" hangingPunct="0">
                <a:defRPr sz="3200" b="1" i="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3200" b="1" i="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3200" b="1" i="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3200" b="1" i="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3200" b="1" i="1">
                  <a:solidFill>
                    <a:schemeClr val="tx2"/>
                  </a:solidFill>
                  <a:latin typeface="Times New Roman" panose="02020603050405020304" pitchFamily="18" charset="0"/>
                </a:defRPr>
              </a:lvl9pPr>
            </a:lstStyle>
            <a:p>
              <a:pPr algn="l" eaLnBrk="1" hangingPunct="1">
                <a:spcBef>
                  <a:spcPct val="50000"/>
                </a:spcBef>
                <a:buFontTx/>
                <a:buChar char="-"/>
              </a:pPr>
              <a:r>
                <a:rPr lang="en-US" altLang="en-US" sz="2000" i="0" dirty="0">
                  <a:solidFill>
                    <a:schemeClr val="tx1"/>
                  </a:solidFill>
                </a:rPr>
                <a:t> </a:t>
              </a:r>
              <a:r>
                <a:rPr lang="en-US" altLang="en-US" sz="2000" i="0" dirty="0" err="1">
                  <a:solidFill>
                    <a:schemeClr val="tx1"/>
                  </a:solidFill>
                </a:rPr>
                <a:t>Chim</a:t>
              </a:r>
              <a:r>
                <a:rPr lang="en-US" altLang="en-US" sz="2000" i="0" dirty="0">
                  <a:solidFill>
                    <a:schemeClr val="tx1"/>
                  </a:solidFill>
                </a:rPr>
                <a:t> </a:t>
              </a:r>
              <a:r>
                <a:rPr lang="en-US" altLang="en-US" sz="2000" i="0" dirty="0" err="1">
                  <a:solidFill>
                    <a:schemeClr val="tx1"/>
                  </a:solidFill>
                </a:rPr>
                <a:t>bồ</a:t>
              </a:r>
              <a:r>
                <a:rPr lang="en-US" altLang="en-US" sz="2000" i="0" dirty="0">
                  <a:solidFill>
                    <a:schemeClr val="tx1"/>
                  </a:solidFill>
                </a:rPr>
                <a:t> </a:t>
              </a:r>
              <a:r>
                <a:rPr lang="en-US" altLang="en-US" sz="2000" i="0" dirty="0" err="1">
                  <a:solidFill>
                    <a:schemeClr val="tx1"/>
                  </a:solidFill>
                </a:rPr>
                <a:t>câu</a:t>
              </a:r>
              <a:endParaRPr lang="en-US" altLang="en-US" sz="2000" i="0" dirty="0">
                <a:solidFill>
                  <a:schemeClr val="tx1"/>
                </a:solidFill>
              </a:endParaRPr>
            </a:p>
            <a:p>
              <a:pPr algn="l" eaLnBrk="1" hangingPunct="1">
                <a:spcBef>
                  <a:spcPct val="50000"/>
                </a:spcBef>
                <a:buFontTx/>
                <a:buChar char="-"/>
              </a:pPr>
              <a:r>
                <a:rPr lang="en-US" altLang="en-US" sz="2000" i="0" dirty="0">
                  <a:solidFill>
                    <a:schemeClr val="tx1"/>
                  </a:solidFill>
                </a:rPr>
                <a:t> </a:t>
              </a:r>
              <a:r>
                <a:rPr lang="en-US" altLang="en-US" sz="2000" i="0" dirty="0" err="1">
                  <a:solidFill>
                    <a:schemeClr val="tx1"/>
                  </a:solidFill>
                </a:rPr>
                <a:t>Thỏ</a:t>
              </a:r>
              <a:endParaRPr lang="en-US" altLang="en-US" sz="2000" i="0" dirty="0">
                <a:solidFill>
                  <a:schemeClr val="tx1"/>
                </a:solidFill>
              </a:endParaRPr>
            </a:p>
            <a:p>
              <a:pPr algn="l" eaLnBrk="1" hangingPunct="1">
                <a:spcBef>
                  <a:spcPct val="50000"/>
                </a:spcBef>
                <a:buFontTx/>
                <a:buChar char="-"/>
              </a:pPr>
              <a:r>
                <a:rPr lang="en-US" altLang="en-US" sz="2000" i="0" dirty="0">
                  <a:solidFill>
                    <a:schemeClr val="tx1"/>
                  </a:solidFill>
                </a:rPr>
                <a:t> Con người</a:t>
              </a:r>
            </a:p>
          </p:txBody>
        </p:sp>
        <p:sp>
          <p:nvSpPr>
            <p:cNvPr id="12318" name="Text Box 29"/>
            <p:cNvSpPr txBox="1">
              <a:spLocks noChangeArrowheads="1"/>
            </p:cNvSpPr>
            <p:nvPr/>
          </p:nvSpPr>
          <p:spPr bwMode="auto">
            <a:xfrm>
              <a:off x="4030" y="3380"/>
              <a:ext cx="2211" cy="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i="1">
                  <a:solidFill>
                    <a:schemeClr val="tx2"/>
                  </a:solidFill>
                  <a:latin typeface="Times New Roman" panose="02020603050405020304" pitchFamily="18" charset="0"/>
                </a:defRPr>
              </a:lvl1pPr>
              <a:lvl2pPr marL="742950" indent="-285750" eaLnBrk="0" hangingPunct="0">
                <a:defRPr sz="3200" b="1" i="1">
                  <a:solidFill>
                    <a:schemeClr val="tx2"/>
                  </a:solidFill>
                  <a:latin typeface="Times New Roman" panose="02020603050405020304" pitchFamily="18" charset="0"/>
                </a:defRPr>
              </a:lvl2pPr>
              <a:lvl3pPr marL="1143000" indent="-228600" eaLnBrk="0" hangingPunct="0">
                <a:defRPr sz="3200" b="1" i="1">
                  <a:solidFill>
                    <a:schemeClr val="tx2"/>
                  </a:solidFill>
                  <a:latin typeface="Times New Roman" panose="02020603050405020304" pitchFamily="18" charset="0"/>
                </a:defRPr>
              </a:lvl3pPr>
              <a:lvl4pPr marL="1600200" indent="-228600" eaLnBrk="0" hangingPunct="0">
                <a:defRPr sz="3200" b="1" i="1">
                  <a:solidFill>
                    <a:schemeClr val="tx2"/>
                  </a:solidFill>
                  <a:latin typeface="Times New Roman" panose="02020603050405020304" pitchFamily="18" charset="0"/>
                </a:defRPr>
              </a:lvl4pPr>
              <a:lvl5pPr marL="2057400" indent="-228600" eaLnBrk="0" hangingPunct="0">
                <a:defRPr sz="3200" b="1" i="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3200" b="1" i="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3200" b="1" i="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3200" b="1" i="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3200" b="1" i="1">
                  <a:solidFill>
                    <a:schemeClr val="tx2"/>
                  </a:solidFill>
                  <a:latin typeface="Times New Roman" panose="02020603050405020304" pitchFamily="18" charset="0"/>
                </a:defRPr>
              </a:lvl9pPr>
            </a:lstStyle>
            <a:p>
              <a:pPr algn="l" eaLnBrk="1" hangingPunct="1">
                <a:spcBef>
                  <a:spcPct val="50000"/>
                </a:spcBef>
                <a:buFontTx/>
                <a:buChar char="-"/>
              </a:pPr>
              <a:r>
                <a:rPr lang="en-US" altLang="en-US" sz="2000" i="0" dirty="0">
                  <a:solidFill>
                    <a:schemeClr val="tx1"/>
                  </a:solidFill>
                </a:rPr>
                <a:t> </a:t>
              </a:r>
              <a:r>
                <a:rPr lang="en-US" altLang="en-US" sz="2000" i="0" dirty="0" err="1">
                  <a:solidFill>
                    <a:schemeClr val="tx1"/>
                  </a:solidFill>
                </a:rPr>
                <a:t>Mặt</a:t>
              </a:r>
              <a:r>
                <a:rPr lang="en-US" altLang="en-US" sz="2000" i="0" dirty="0">
                  <a:solidFill>
                    <a:schemeClr val="tx1"/>
                  </a:solidFill>
                </a:rPr>
                <a:t> </a:t>
              </a:r>
              <a:r>
                <a:rPr lang="en-US" altLang="en-US" sz="2000" i="0" dirty="0" err="1">
                  <a:solidFill>
                    <a:schemeClr val="tx1"/>
                  </a:solidFill>
                </a:rPr>
                <a:t>đất</a:t>
              </a:r>
              <a:r>
                <a:rPr lang="en-US" altLang="en-US" sz="2000" i="0" dirty="0">
                  <a:solidFill>
                    <a:schemeClr val="tx1"/>
                  </a:solidFill>
                </a:rPr>
                <a:t>- </a:t>
              </a:r>
              <a:r>
                <a:rPr lang="en-US" altLang="en-US" sz="2000" i="0" dirty="0" err="1">
                  <a:solidFill>
                    <a:schemeClr val="tx1"/>
                  </a:solidFill>
                </a:rPr>
                <a:t>không</a:t>
              </a:r>
              <a:r>
                <a:rPr lang="en-US" altLang="en-US" sz="2000" i="0" dirty="0">
                  <a:solidFill>
                    <a:schemeClr val="tx1"/>
                  </a:solidFill>
                </a:rPr>
                <a:t> </a:t>
              </a:r>
              <a:r>
                <a:rPr lang="en-US" altLang="en-US" sz="2000" i="0" dirty="0" err="1">
                  <a:solidFill>
                    <a:schemeClr val="tx1"/>
                  </a:solidFill>
                </a:rPr>
                <a:t>khí</a:t>
              </a:r>
              <a:r>
                <a:rPr lang="en-US" altLang="en-US" sz="2000" i="0" dirty="0">
                  <a:solidFill>
                    <a:schemeClr val="tx1"/>
                  </a:solidFill>
                </a:rPr>
                <a:t>.</a:t>
              </a:r>
            </a:p>
            <a:p>
              <a:pPr algn="l" eaLnBrk="1" hangingPunct="1">
                <a:spcBef>
                  <a:spcPct val="50000"/>
                </a:spcBef>
                <a:buFontTx/>
                <a:buChar char="-"/>
              </a:pPr>
              <a:r>
                <a:rPr lang="en-US" altLang="en-US" sz="2000" i="0" dirty="0">
                  <a:solidFill>
                    <a:schemeClr val="tx1"/>
                  </a:solidFill>
                </a:rPr>
                <a:t> </a:t>
              </a:r>
              <a:r>
                <a:rPr lang="en-US" altLang="en-US" sz="2000" i="0" dirty="0" err="1">
                  <a:solidFill>
                    <a:schemeClr val="tx1"/>
                  </a:solidFill>
                </a:rPr>
                <a:t>Mặt</a:t>
              </a:r>
              <a:r>
                <a:rPr lang="en-US" altLang="en-US" sz="2000" i="0" dirty="0">
                  <a:solidFill>
                    <a:schemeClr val="tx1"/>
                  </a:solidFill>
                </a:rPr>
                <a:t> </a:t>
              </a:r>
              <a:r>
                <a:rPr lang="en-US" altLang="en-US" sz="2000" i="0" dirty="0" err="1">
                  <a:solidFill>
                    <a:schemeClr val="tx1"/>
                  </a:solidFill>
                </a:rPr>
                <a:t>đất</a:t>
              </a:r>
              <a:r>
                <a:rPr lang="en-US" altLang="en-US" sz="2000" i="0" dirty="0">
                  <a:solidFill>
                    <a:schemeClr val="tx1"/>
                  </a:solidFill>
                </a:rPr>
                <a:t>- </a:t>
              </a:r>
              <a:r>
                <a:rPr lang="en-US" altLang="en-US" sz="2000" i="0" dirty="0" err="1">
                  <a:solidFill>
                    <a:schemeClr val="tx1"/>
                  </a:solidFill>
                </a:rPr>
                <a:t>không</a:t>
              </a:r>
              <a:r>
                <a:rPr lang="en-US" altLang="en-US" sz="2000" i="0" dirty="0">
                  <a:solidFill>
                    <a:schemeClr val="tx1"/>
                  </a:solidFill>
                </a:rPr>
                <a:t> </a:t>
              </a:r>
              <a:r>
                <a:rPr lang="en-US" altLang="en-US" sz="2000" i="0" dirty="0" err="1">
                  <a:solidFill>
                    <a:schemeClr val="tx1"/>
                  </a:solidFill>
                </a:rPr>
                <a:t>khí</a:t>
              </a:r>
              <a:r>
                <a:rPr lang="en-US" altLang="en-US" sz="2000" i="0" dirty="0">
                  <a:solidFill>
                    <a:schemeClr val="tx1"/>
                  </a:solidFill>
                </a:rPr>
                <a:t>.</a:t>
              </a:r>
            </a:p>
            <a:p>
              <a:pPr algn="l" eaLnBrk="1" hangingPunct="1">
                <a:spcBef>
                  <a:spcPct val="50000"/>
                </a:spcBef>
                <a:buFontTx/>
                <a:buChar char="-"/>
              </a:pPr>
              <a:r>
                <a:rPr lang="en-US" altLang="en-US" sz="2000" i="0" dirty="0">
                  <a:solidFill>
                    <a:schemeClr val="tx1"/>
                  </a:solidFill>
                </a:rPr>
                <a:t> Mặt đất- không khí.</a:t>
              </a:r>
            </a:p>
          </p:txBody>
        </p:sp>
      </p:grpSp>
      <p:sp>
        <p:nvSpPr>
          <p:cNvPr id="12314" name="Text Box 30"/>
          <p:cNvSpPr txBox="1">
            <a:spLocks noChangeArrowheads="1"/>
          </p:cNvSpPr>
          <p:nvPr/>
        </p:nvSpPr>
        <p:spPr bwMode="auto">
          <a:xfrm>
            <a:off x="1402326" y="286841"/>
            <a:ext cx="6504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i="1">
                <a:solidFill>
                  <a:schemeClr val="tx2"/>
                </a:solidFill>
                <a:latin typeface="Times New Roman" panose="02020603050405020304" pitchFamily="18" charset="0"/>
              </a:defRPr>
            </a:lvl1pPr>
            <a:lvl2pPr marL="742950" indent="-285750" eaLnBrk="0" hangingPunct="0">
              <a:defRPr sz="3200" b="1" i="1">
                <a:solidFill>
                  <a:schemeClr val="tx2"/>
                </a:solidFill>
                <a:latin typeface="Times New Roman" panose="02020603050405020304" pitchFamily="18" charset="0"/>
              </a:defRPr>
            </a:lvl2pPr>
            <a:lvl3pPr marL="1143000" indent="-228600" eaLnBrk="0" hangingPunct="0">
              <a:defRPr sz="3200" b="1" i="1">
                <a:solidFill>
                  <a:schemeClr val="tx2"/>
                </a:solidFill>
                <a:latin typeface="Times New Roman" panose="02020603050405020304" pitchFamily="18" charset="0"/>
              </a:defRPr>
            </a:lvl3pPr>
            <a:lvl4pPr marL="1600200" indent="-228600" eaLnBrk="0" hangingPunct="0">
              <a:defRPr sz="3200" b="1" i="1">
                <a:solidFill>
                  <a:schemeClr val="tx2"/>
                </a:solidFill>
                <a:latin typeface="Times New Roman" panose="02020603050405020304" pitchFamily="18" charset="0"/>
              </a:defRPr>
            </a:lvl4pPr>
            <a:lvl5pPr marL="2057400" indent="-228600" eaLnBrk="0" hangingPunct="0">
              <a:defRPr sz="3200" b="1" i="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3200" b="1" i="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3200" b="1" i="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3200" b="1" i="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3200" b="1" i="1">
                <a:solidFill>
                  <a:schemeClr val="tx2"/>
                </a:solidFill>
                <a:latin typeface="Times New Roman" panose="02020603050405020304" pitchFamily="18" charset="0"/>
              </a:defRPr>
            </a:lvl9pPr>
          </a:lstStyle>
          <a:p>
            <a:pPr algn="ctr" eaLnBrk="1" hangingPunct="1"/>
            <a:r>
              <a:rPr lang="en-US" altLang="en-US" sz="2400" i="0" dirty="0" err="1">
                <a:solidFill>
                  <a:schemeClr val="tx1"/>
                </a:solidFill>
              </a:rPr>
              <a:t>Bảng</a:t>
            </a:r>
            <a:r>
              <a:rPr lang="en-US" altLang="en-US" sz="2400" i="0" dirty="0">
                <a:solidFill>
                  <a:schemeClr val="tx1"/>
                </a:solidFill>
              </a:rPr>
              <a:t> 43.1 </a:t>
            </a:r>
            <a:r>
              <a:rPr lang="en-US" altLang="en-US" sz="2400" i="0" dirty="0" err="1">
                <a:solidFill>
                  <a:schemeClr val="tx1"/>
                </a:solidFill>
              </a:rPr>
              <a:t>Các</a:t>
            </a:r>
            <a:r>
              <a:rPr lang="en-US" altLang="en-US" sz="2400" i="0" dirty="0">
                <a:solidFill>
                  <a:schemeClr val="tx1"/>
                </a:solidFill>
              </a:rPr>
              <a:t> </a:t>
            </a:r>
            <a:r>
              <a:rPr lang="en-US" altLang="en-US" sz="2400" i="0" dirty="0" err="1">
                <a:solidFill>
                  <a:schemeClr val="tx1"/>
                </a:solidFill>
              </a:rPr>
              <a:t>sinh</a:t>
            </a:r>
            <a:r>
              <a:rPr lang="en-US" altLang="en-US" sz="2400" i="0" dirty="0">
                <a:solidFill>
                  <a:schemeClr val="tx1"/>
                </a:solidFill>
              </a:rPr>
              <a:t> </a:t>
            </a:r>
            <a:r>
              <a:rPr lang="en-US" altLang="en-US" sz="2400" i="0" dirty="0" err="1">
                <a:solidFill>
                  <a:schemeClr val="tx1"/>
                </a:solidFill>
              </a:rPr>
              <a:t>vật</a:t>
            </a:r>
            <a:r>
              <a:rPr lang="en-US" altLang="en-US" sz="2400" i="0" dirty="0">
                <a:solidFill>
                  <a:schemeClr val="tx1"/>
                </a:solidFill>
              </a:rPr>
              <a:t> </a:t>
            </a:r>
            <a:r>
              <a:rPr lang="en-US" altLang="en-US" sz="2400" i="0" dirty="0" err="1">
                <a:solidFill>
                  <a:schemeClr val="tx1"/>
                </a:solidFill>
              </a:rPr>
              <a:t>biến</a:t>
            </a:r>
            <a:r>
              <a:rPr lang="en-US" altLang="en-US" sz="2400" i="0" dirty="0">
                <a:solidFill>
                  <a:schemeClr val="tx1"/>
                </a:solidFill>
              </a:rPr>
              <a:t> </a:t>
            </a:r>
            <a:r>
              <a:rPr lang="en-US" altLang="en-US" sz="2400" i="0" dirty="0" err="1">
                <a:solidFill>
                  <a:schemeClr val="tx1"/>
                </a:solidFill>
              </a:rPr>
              <a:t>nhiệt</a:t>
            </a:r>
            <a:r>
              <a:rPr lang="en-US" altLang="en-US" sz="2400" i="0" dirty="0">
                <a:solidFill>
                  <a:schemeClr val="tx1"/>
                </a:solidFill>
              </a:rPr>
              <a:t> </a:t>
            </a:r>
            <a:r>
              <a:rPr lang="en-US" altLang="en-US" sz="2400" i="0" dirty="0" err="1">
                <a:solidFill>
                  <a:schemeClr val="tx1"/>
                </a:solidFill>
              </a:rPr>
              <a:t>và</a:t>
            </a:r>
            <a:r>
              <a:rPr lang="en-US" altLang="en-US" sz="2400" i="0" dirty="0">
                <a:solidFill>
                  <a:schemeClr val="tx1"/>
                </a:solidFill>
              </a:rPr>
              <a:t> </a:t>
            </a:r>
            <a:r>
              <a:rPr lang="en-US" altLang="en-US" sz="2400" i="0" dirty="0" err="1">
                <a:solidFill>
                  <a:schemeClr val="tx1"/>
                </a:solidFill>
              </a:rPr>
              <a:t>hằng</a:t>
            </a:r>
            <a:r>
              <a:rPr lang="en-US" altLang="en-US" sz="2400" i="0" dirty="0">
                <a:solidFill>
                  <a:schemeClr val="tx1"/>
                </a:solidFill>
              </a:rPr>
              <a:t> </a:t>
            </a:r>
            <a:r>
              <a:rPr lang="en-US" altLang="en-US" sz="2400" i="0" dirty="0" err="1">
                <a:solidFill>
                  <a:schemeClr val="tx1"/>
                </a:solidFill>
              </a:rPr>
              <a:t>nhiệt</a:t>
            </a:r>
            <a:endParaRPr lang="en-US" altLang="en-US" sz="2400" i="0" dirty="0">
              <a:solidFill>
                <a:schemeClr val="tx1"/>
              </a:solidFill>
            </a:endParaRPr>
          </a:p>
        </p:txBody>
      </p:sp>
      <p:sp>
        <p:nvSpPr>
          <p:cNvPr id="73759" name="Text Box 31"/>
          <p:cNvSpPr txBox="1">
            <a:spLocks noChangeArrowheads="1"/>
          </p:cNvSpPr>
          <p:nvPr/>
        </p:nvSpPr>
        <p:spPr bwMode="auto">
          <a:xfrm>
            <a:off x="381000" y="1643088"/>
            <a:ext cx="2896187"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i="1">
                <a:solidFill>
                  <a:schemeClr val="tx2"/>
                </a:solidFill>
                <a:latin typeface="Times New Roman" panose="02020603050405020304" pitchFamily="18" charset="0"/>
              </a:defRPr>
            </a:lvl1pPr>
            <a:lvl2pPr marL="742950" indent="-285750" eaLnBrk="0" hangingPunct="0">
              <a:defRPr sz="3200" b="1" i="1">
                <a:solidFill>
                  <a:schemeClr val="tx2"/>
                </a:solidFill>
                <a:latin typeface="Times New Roman" panose="02020603050405020304" pitchFamily="18" charset="0"/>
              </a:defRPr>
            </a:lvl2pPr>
            <a:lvl3pPr marL="1143000" indent="-228600" eaLnBrk="0" hangingPunct="0">
              <a:defRPr sz="3200" b="1" i="1">
                <a:solidFill>
                  <a:schemeClr val="tx2"/>
                </a:solidFill>
                <a:latin typeface="Times New Roman" panose="02020603050405020304" pitchFamily="18" charset="0"/>
              </a:defRPr>
            </a:lvl3pPr>
            <a:lvl4pPr marL="1600200" indent="-228600" eaLnBrk="0" hangingPunct="0">
              <a:defRPr sz="3200" b="1" i="1">
                <a:solidFill>
                  <a:schemeClr val="tx2"/>
                </a:solidFill>
                <a:latin typeface="Times New Roman" panose="02020603050405020304" pitchFamily="18" charset="0"/>
              </a:defRPr>
            </a:lvl4pPr>
            <a:lvl5pPr marL="2057400" indent="-228600" eaLnBrk="0" hangingPunct="0">
              <a:defRPr sz="3200" b="1" i="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3200" b="1" i="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3200" b="1" i="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3200" b="1" i="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3200" b="1" i="1">
                <a:solidFill>
                  <a:schemeClr val="tx2"/>
                </a:solidFill>
                <a:latin typeface="Times New Roman" panose="02020603050405020304" pitchFamily="18" charset="0"/>
              </a:defRPr>
            </a:lvl9pPr>
          </a:lstStyle>
          <a:p>
            <a:pPr algn="l" eaLnBrk="1" hangingPunct="1">
              <a:spcBef>
                <a:spcPct val="50000"/>
              </a:spcBef>
            </a:pPr>
            <a:r>
              <a:rPr lang="en-US" altLang="en-US" sz="1800" i="0" dirty="0">
                <a:solidFill>
                  <a:schemeClr val="tx1"/>
                </a:solidFill>
              </a:rPr>
              <a:t>vi sinh vật</a:t>
            </a:r>
          </a:p>
          <a:p>
            <a:pPr algn="l" eaLnBrk="1" hangingPunct="1">
              <a:spcBef>
                <a:spcPct val="50000"/>
              </a:spcBef>
            </a:pPr>
            <a:r>
              <a:rPr lang="en-US" altLang="en-US" sz="1800" i="0" dirty="0">
                <a:solidFill>
                  <a:schemeClr val="tx1"/>
                </a:solidFill>
              </a:rPr>
              <a:t>nấm, </a:t>
            </a:r>
          </a:p>
          <a:p>
            <a:pPr algn="l" eaLnBrk="1" hangingPunct="1">
              <a:spcBef>
                <a:spcPct val="50000"/>
              </a:spcBef>
            </a:pPr>
            <a:r>
              <a:rPr lang="en-US" altLang="en-US" sz="1800" i="0" dirty="0">
                <a:solidFill>
                  <a:schemeClr val="tx1"/>
                </a:solidFill>
              </a:rPr>
              <a:t>thực vật,</a:t>
            </a:r>
          </a:p>
          <a:p>
            <a:pPr algn="l" eaLnBrk="1" hangingPunct="1">
              <a:spcBef>
                <a:spcPct val="50000"/>
              </a:spcBef>
            </a:pPr>
            <a:r>
              <a:rPr lang="en-US" altLang="en-US" sz="1800" i="0" dirty="0">
                <a:solidFill>
                  <a:schemeClr val="tx1"/>
                </a:solidFill>
              </a:rPr>
              <a:t>động vật không xương sống</a:t>
            </a:r>
          </a:p>
          <a:p>
            <a:pPr algn="l" eaLnBrk="1" hangingPunct="1">
              <a:spcBef>
                <a:spcPct val="50000"/>
              </a:spcBef>
            </a:pPr>
            <a:r>
              <a:rPr lang="en-US" altLang="en-US" sz="1800" i="0" dirty="0">
                <a:solidFill>
                  <a:schemeClr val="tx1"/>
                </a:solidFill>
              </a:rPr>
              <a:t>cá</a:t>
            </a:r>
          </a:p>
          <a:p>
            <a:pPr algn="l" eaLnBrk="1" hangingPunct="1">
              <a:spcBef>
                <a:spcPct val="50000"/>
              </a:spcBef>
            </a:pPr>
            <a:r>
              <a:rPr lang="en-US" altLang="en-US" sz="1800" i="0" dirty="0">
                <a:solidFill>
                  <a:schemeClr val="tx1"/>
                </a:solidFill>
              </a:rPr>
              <a:t>lưỡng cư, bò sát.</a:t>
            </a:r>
          </a:p>
        </p:txBody>
      </p:sp>
      <p:sp>
        <p:nvSpPr>
          <p:cNvPr id="73760" name="Text Box 32"/>
          <p:cNvSpPr txBox="1">
            <a:spLocks noChangeArrowheads="1"/>
          </p:cNvSpPr>
          <p:nvPr/>
        </p:nvSpPr>
        <p:spPr bwMode="auto">
          <a:xfrm>
            <a:off x="545076" y="5027921"/>
            <a:ext cx="17145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i="1">
                <a:solidFill>
                  <a:schemeClr val="tx2"/>
                </a:solidFill>
                <a:latin typeface="Times New Roman" panose="02020603050405020304" pitchFamily="18" charset="0"/>
              </a:defRPr>
            </a:lvl1pPr>
            <a:lvl2pPr marL="742950" indent="-285750" eaLnBrk="0" hangingPunct="0">
              <a:defRPr sz="3200" b="1" i="1">
                <a:solidFill>
                  <a:schemeClr val="tx2"/>
                </a:solidFill>
                <a:latin typeface="Times New Roman" panose="02020603050405020304" pitchFamily="18" charset="0"/>
              </a:defRPr>
            </a:lvl2pPr>
            <a:lvl3pPr marL="1143000" indent="-228600" eaLnBrk="0" hangingPunct="0">
              <a:defRPr sz="3200" b="1" i="1">
                <a:solidFill>
                  <a:schemeClr val="tx2"/>
                </a:solidFill>
                <a:latin typeface="Times New Roman" panose="02020603050405020304" pitchFamily="18" charset="0"/>
              </a:defRPr>
            </a:lvl3pPr>
            <a:lvl4pPr marL="1600200" indent="-228600" eaLnBrk="0" hangingPunct="0">
              <a:defRPr sz="3200" b="1" i="1">
                <a:solidFill>
                  <a:schemeClr val="tx2"/>
                </a:solidFill>
                <a:latin typeface="Times New Roman" panose="02020603050405020304" pitchFamily="18" charset="0"/>
              </a:defRPr>
            </a:lvl4pPr>
            <a:lvl5pPr marL="2057400" indent="-228600" eaLnBrk="0" hangingPunct="0">
              <a:defRPr sz="3200" b="1" i="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3200" b="1" i="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3200" b="1" i="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3200" b="1" i="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3200" b="1" i="1">
                <a:solidFill>
                  <a:schemeClr val="tx2"/>
                </a:solidFill>
                <a:latin typeface="Times New Roman" panose="02020603050405020304" pitchFamily="18" charset="0"/>
              </a:defRPr>
            </a:lvl9pPr>
          </a:lstStyle>
          <a:p>
            <a:pPr algn="l" eaLnBrk="1" hangingPunct="1">
              <a:spcBef>
                <a:spcPct val="50000"/>
              </a:spcBef>
            </a:pPr>
            <a:r>
              <a:rPr lang="en-US" altLang="en-US" sz="2000" i="0" dirty="0">
                <a:solidFill>
                  <a:schemeClr val="tx1"/>
                </a:solidFill>
              </a:rPr>
              <a:t>Chim</a:t>
            </a:r>
          </a:p>
          <a:p>
            <a:pPr eaLnBrk="1" hangingPunct="1">
              <a:spcBef>
                <a:spcPct val="50000"/>
              </a:spcBef>
            </a:pPr>
            <a:r>
              <a:rPr lang="en-US" altLang="en-US" sz="2000" i="0" dirty="0">
                <a:solidFill>
                  <a:schemeClr val="tx1"/>
                </a:solidFill>
              </a:rPr>
              <a:t>Thú </a:t>
            </a:r>
          </a:p>
          <a:p>
            <a:pPr algn="l" eaLnBrk="1" hangingPunct="1">
              <a:spcBef>
                <a:spcPct val="50000"/>
              </a:spcBef>
            </a:pPr>
            <a:r>
              <a:rPr lang="en-US" altLang="en-US" sz="2000" i="0" dirty="0">
                <a:solidFill>
                  <a:schemeClr val="tx1"/>
                </a:solidFill>
              </a:rPr>
              <a:t>Con người</a:t>
            </a:r>
          </a:p>
        </p:txBody>
      </p:sp>
    </p:spTree>
    <p:extLst>
      <p:ext uri="{BB962C8B-B14F-4D97-AF65-F5344CB8AC3E}">
        <p14:creationId xmlns:p14="http://schemas.microsoft.com/office/powerpoint/2010/main" val="11093395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3759"/>
                                        </p:tgtEl>
                                        <p:attrNameLst>
                                          <p:attrName>style.visibility</p:attrName>
                                        </p:attrNameLst>
                                      </p:cBhvr>
                                      <p:to>
                                        <p:strVal val="visible"/>
                                      </p:to>
                                    </p:set>
                                    <p:anim calcmode="lin" valueType="num">
                                      <p:cBhvr>
                                        <p:cTn id="7" dur="500" fill="hold"/>
                                        <p:tgtEl>
                                          <p:spTgt spid="73759"/>
                                        </p:tgtEl>
                                        <p:attrNameLst>
                                          <p:attrName>ppt_w</p:attrName>
                                        </p:attrNameLst>
                                      </p:cBhvr>
                                      <p:tavLst>
                                        <p:tav tm="0">
                                          <p:val>
                                            <p:fltVal val="0"/>
                                          </p:val>
                                        </p:tav>
                                        <p:tav tm="100000">
                                          <p:val>
                                            <p:strVal val="#ppt_w"/>
                                          </p:val>
                                        </p:tav>
                                      </p:tavLst>
                                    </p:anim>
                                    <p:anim calcmode="lin" valueType="num">
                                      <p:cBhvr>
                                        <p:cTn id="8" dur="500" fill="hold"/>
                                        <p:tgtEl>
                                          <p:spTgt spid="7375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3760"/>
                                        </p:tgtEl>
                                        <p:attrNameLst>
                                          <p:attrName>style.visibility</p:attrName>
                                        </p:attrNameLst>
                                      </p:cBhvr>
                                      <p:to>
                                        <p:strVal val="visible"/>
                                      </p:to>
                                    </p:set>
                                    <p:anim calcmode="lin" valueType="num">
                                      <p:cBhvr>
                                        <p:cTn id="13" dur="500" fill="hold"/>
                                        <p:tgtEl>
                                          <p:spTgt spid="73760"/>
                                        </p:tgtEl>
                                        <p:attrNameLst>
                                          <p:attrName>ppt_w</p:attrName>
                                        </p:attrNameLst>
                                      </p:cBhvr>
                                      <p:tavLst>
                                        <p:tav tm="0">
                                          <p:val>
                                            <p:fltVal val="0"/>
                                          </p:val>
                                        </p:tav>
                                        <p:tav tm="100000">
                                          <p:val>
                                            <p:strVal val="#ppt_w"/>
                                          </p:val>
                                        </p:tav>
                                      </p:tavLst>
                                    </p:anim>
                                    <p:anim calcmode="lin" valueType="num">
                                      <p:cBhvr>
                                        <p:cTn id="14" dur="500" fill="hold"/>
                                        <p:tgtEl>
                                          <p:spTgt spid="7376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9" grpId="0"/>
      <p:bldP spid="737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5"/>
          <p:cNvPicPr>
            <a:picLocks noChangeAspect="1"/>
          </p:cNvPicPr>
          <p:nvPr/>
        </p:nvPicPr>
        <p:blipFill>
          <a:blip r:embed="rId2"/>
          <a:stretch>
            <a:fillRect/>
          </a:stretch>
        </p:blipFill>
        <p:spPr>
          <a:xfrm>
            <a:off x="0" y="1828800"/>
            <a:ext cx="2133600" cy="1981200"/>
          </a:xfrm>
          <a:prstGeom prst="rect">
            <a:avLst/>
          </a:prstGeom>
          <a:noFill/>
          <a:ln w="9525">
            <a:noFill/>
          </a:ln>
        </p:spPr>
      </p:pic>
      <p:pic>
        <p:nvPicPr>
          <p:cNvPr id="10244" name="Picture 6"/>
          <p:cNvPicPr>
            <a:picLocks noChangeAspect="1"/>
          </p:cNvPicPr>
          <p:nvPr/>
        </p:nvPicPr>
        <p:blipFill>
          <a:blip r:embed="rId3"/>
          <a:stretch>
            <a:fillRect/>
          </a:stretch>
        </p:blipFill>
        <p:spPr>
          <a:xfrm>
            <a:off x="2133600" y="1828800"/>
            <a:ext cx="2057400" cy="2133600"/>
          </a:xfrm>
          <a:prstGeom prst="rect">
            <a:avLst/>
          </a:prstGeom>
          <a:noFill/>
          <a:ln w="9525">
            <a:noFill/>
          </a:ln>
        </p:spPr>
      </p:pic>
      <p:pic>
        <p:nvPicPr>
          <p:cNvPr id="9238" name="Picture 22" descr="ANd9GcQsktUWinX8RtlG1z3wgi8HvFWLwpRJ1RD8zbend02cdfDwBN7Q4vLchQ"/>
          <p:cNvPicPr>
            <a:picLocks noChangeAspect="1"/>
          </p:cNvPicPr>
          <p:nvPr/>
        </p:nvPicPr>
        <p:blipFill>
          <a:blip r:embed="rId4"/>
          <a:stretch>
            <a:fillRect/>
          </a:stretch>
        </p:blipFill>
        <p:spPr>
          <a:xfrm>
            <a:off x="4724400" y="3657600"/>
            <a:ext cx="2438400" cy="2438400"/>
          </a:xfrm>
          <a:prstGeom prst="rect">
            <a:avLst/>
          </a:prstGeom>
          <a:noFill/>
          <a:ln w="9525">
            <a:noFill/>
          </a:ln>
        </p:spPr>
      </p:pic>
      <p:pic>
        <p:nvPicPr>
          <p:cNvPr id="10246" name="Picture 25" descr="5103"/>
          <p:cNvPicPr>
            <a:picLocks noChangeAspect="1"/>
          </p:cNvPicPr>
          <p:nvPr/>
        </p:nvPicPr>
        <p:blipFill>
          <a:blip r:embed="rId5"/>
          <a:stretch>
            <a:fillRect/>
          </a:stretch>
        </p:blipFill>
        <p:spPr>
          <a:xfrm>
            <a:off x="0" y="3886200"/>
            <a:ext cx="2133600" cy="2222500"/>
          </a:xfrm>
          <a:prstGeom prst="rect">
            <a:avLst/>
          </a:prstGeom>
          <a:noFill/>
          <a:ln w="9525" cap="flat" cmpd="sng">
            <a:solidFill>
              <a:srgbClr val="000099"/>
            </a:solidFill>
            <a:prstDash val="solid"/>
            <a:miter/>
            <a:headEnd type="none" w="med" len="med"/>
            <a:tailEnd type="none" w="med" len="med"/>
          </a:ln>
        </p:spPr>
      </p:pic>
      <p:pic>
        <p:nvPicPr>
          <p:cNvPr id="10247" name="Picture 28" descr="caylua_anbinh2"/>
          <p:cNvPicPr>
            <a:picLocks noChangeAspect="1"/>
          </p:cNvPicPr>
          <p:nvPr/>
        </p:nvPicPr>
        <p:blipFill>
          <a:blip r:embed="rId6"/>
          <a:stretch>
            <a:fillRect/>
          </a:stretch>
        </p:blipFill>
        <p:spPr>
          <a:xfrm>
            <a:off x="2209800" y="3962400"/>
            <a:ext cx="2057400" cy="2209800"/>
          </a:xfrm>
          <a:prstGeom prst="rect">
            <a:avLst/>
          </a:prstGeom>
          <a:noFill/>
          <a:ln w="9525">
            <a:noFill/>
          </a:ln>
        </p:spPr>
      </p:pic>
      <p:pic>
        <p:nvPicPr>
          <p:cNvPr id="9246" name="Picture 30" descr="ANd9GcTdw3I9fxdw7pxFaQnKHeGGOOdnRjUWtJ2V05nBvpOo0cswxI_Tiw"/>
          <p:cNvPicPr>
            <a:picLocks noChangeAspect="1"/>
          </p:cNvPicPr>
          <p:nvPr/>
        </p:nvPicPr>
        <p:blipFill>
          <a:blip r:embed="rId7"/>
          <a:srcRect l="63083"/>
          <a:stretch>
            <a:fillRect/>
          </a:stretch>
        </p:blipFill>
        <p:spPr>
          <a:xfrm>
            <a:off x="6934200" y="1371600"/>
            <a:ext cx="2209800" cy="2286000"/>
          </a:xfrm>
          <a:prstGeom prst="rect">
            <a:avLst/>
          </a:prstGeom>
          <a:noFill/>
          <a:ln w="9525">
            <a:noFill/>
          </a:ln>
        </p:spPr>
      </p:pic>
      <p:pic>
        <p:nvPicPr>
          <p:cNvPr id="9248" name="Picture 32" descr="anh1"/>
          <p:cNvPicPr>
            <a:picLocks noChangeAspect="1"/>
          </p:cNvPicPr>
          <p:nvPr/>
        </p:nvPicPr>
        <p:blipFill>
          <a:blip r:embed="rId8"/>
          <a:stretch>
            <a:fillRect/>
          </a:stretch>
        </p:blipFill>
        <p:spPr>
          <a:xfrm>
            <a:off x="7162800" y="3657600"/>
            <a:ext cx="1981200" cy="2514600"/>
          </a:xfrm>
          <a:prstGeom prst="rect">
            <a:avLst/>
          </a:prstGeom>
          <a:noFill/>
          <a:ln w="9525">
            <a:noFill/>
          </a:ln>
        </p:spPr>
      </p:pic>
      <p:pic>
        <p:nvPicPr>
          <p:cNvPr id="9250" name="Picture 34" descr="images648457_1"/>
          <p:cNvPicPr>
            <a:picLocks noChangeAspect="1"/>
          </p:cNvPicPr>
          <p:nvPr/>
        </p:nvPicPr>
        <p:blipFill>
          <a:blip r:embed="rId9"/>
          <a:stretch>
            <a:fillRect/>
          </a:stretch>
        </p:blipFill>
        <p:spPr>
          <a:xfrm>
            <a:off x="4724400" y="1371600"/>
            <a:ext cx="2438400" cy="2362200"/>
          </a:xfrm>
          <a:prstGeom prst="rect">
            <a:avLst/>
          </a:prstGeom>
          <a:noFill/>
          <a:ln w="9525">
            <a:noFill/>
          </a:ln>
        </p:spPr>
      </p:pic>
      <p:sp>
        <p:nvSpPr>
          <p:cNvPr id="10251" name="Line 35"/>
          <p:cNvSpPr/>
          <p:nvPr/>
        </p:nvSpPr>
        <p:spPr>
          <a:xfrm>
            <a:off x="4495800" y="838200"/>
            <a:ext cx="0" cy="5105400"/>
          </a:xfrm>
          <a:prstGeom prst="line">
            <a:avLst/>
          </a:prstGeom>
          <a:ln w="28575" cap="flat" cmpd="sng">
            <a:solidFill>
              <a:srgbClr val="0000CC"/>
            </a:solidFill>
            <a:prstDash val="solid"/>
            <a:headEnd type="none" w="med" len="med"/>
            <a:tailEnd type="none" w="med" len="med"/>
          </a:ln>
        </p:spPr>
      </p:sp>
      <p:sp>
        <p:nvSpPr>
          <p:cNvPr id="10252" name="Text Box 37"/>
          <p:cNvSpPr txBox="1"/>
          <p:nvPr/>
        </p:nvSpPr>
        <p:spPr>
          <a:xfrm>
            <a:off x="0" y="1143000"/>
            <a:ext cx="4267200" cy="457200"/>
          </a:xfrm>
          <a:prstGeom prst="rect">
            <a:avLst/>
          </a:prstGeom>
          <a:noFill/>
          <a:ln w="9525">
            <a:noFill/>
          </a:ln>
        </p:spPr>
        <p:txBody>
          <a:bodyPr>
            <a:spAutoFit/>
          </a:bodyPr>
          <a:lstStyle/>
          <a:p>
            <a:pPr algn="ctr" eaLnBrk="1" hangingPunct="1">
              <a:spcBef>
                <a:spcPct val="50000"/>
              </a:spcBef>
            </a:pPr>
            <a:r>
              <a:rPr lang="en-US" altLang="en-US" sz="2400" dirty="0">
                <a:solidFill>
                  <a:srgbClr val="CC0099"/>
                </a:solidFill>
                <a:latin typeface="Times New Roman" panose="02020603050405020304" pitchFamily="18" charset="0"/>
              </a:rPr>
              <a:t>Sinh vật biến nhiệt</a:t>
            </a:r>
          </a:p>
        </p:txBody>
      </p:sp>
      <p:sp>
        <p:nvSpPr>
          <p:cNvPr id="9254" name="Text Box 38"/>
          <p:cNvSpPr txBox="1"/>
          <p:nvPr/>
        </p:nvSpPr>
        <p:spPr>
          <a:xfrm>
            <a:off x="4572000" y="914400"/>
            <a:ext cx="4267200" cy="457200"/>
          </a:xfrm>
          <a:prstGeom prst="rect">
            <a:avLst/>
          </a:prstGeom>
          <a:noFill/>
          <a:ln w="9525">
            <a:noFill/>
          </a:ln>
        </p:spPr>
        <p:txBody>
          <a:bodyPr>
            <a:spAutoFit/>
          </a:bodyPr>
          <a:lstStyle/>
          <a:p>
            <a:pPr algn="ctr" eaLnBrk="1" hangingPunct="1">
              <a:spcBef>
                <a:spcPct val="50000"/>
              </a:spcBef>
            </a:pPr>
            <a:r>
              <a:rPr lang="en-US" altLang="en-US" sz="2400" dirty="0">
                <a:solidFill>
                  <a:srgbClr val="CC0099"/>
                </a:solidFill>
                <a:latin typeface="Times New Roman" panose="02020603050405020304" pitchFamily="18" charset="0"/>
              </a:rPr>
              <a:t>Sinh vật hằng nhiệt</a:t>
            </a:r>
          </a:p>
        </p:txBody>
      </p:sp>
      <p:sp>
        <p:nvSpPr>
          <p:cNvPr id="14" name="Text Box 6"/>
          <p:cNvSpPr txBox="1"/>
          <p:nvPr/>
        </p:nvSpPr>
        <p:spPr>
          <a:xfrm>
            <a:off x="647700" y="0"/>
            <a:ext cx="8153400" cy="523220"/>
          </a:xfrm>
          <a:prstGeom prst="rect">
            <a:avLst/>
          </a:prstGeom>
          <a:noFill/>
          <a:ln w="9525">
            <a:noFill/>
          </a:ln>
        </p:spPr>
        <p:txBody>
          <a:bodyPr wrap="square">
            <a:spAutoFit/>
          </a:bodyPr>
          <a:lstStyle/>
          <a:p>
            <a:pPr marL="457200" indent="-457200" eaLnBrk="1" hangingPunct="1">
              <a:spcBef>
                <a:spcPct val="50000"/>
              </a:spcBef>
              <a:buAutoNum type="romanUcPeriod"/>
            </a:pPr>
            <a:r>
              <a:rPr lang="en-US" altLang="en-US" sz="2800" dirty="0">
                <a:solidFill>
                  <a:srgbClr val="CC0099"/>
                </a:solidFill>
                <a:latin typeface="Times New Roman" panose="02020603050405020304" pitchFamily="18" charset="0"/>
              </a:rPr>
              <a:t>Ảnh hưởng của nhiệt độ lên đời sống </a:t>
            </a:r>
            <a:r>
              <a:rPr lang="en-US" altLang="en-US" sz="2800" dirty="0" err="1">
                <a:solidFill>
                  <a:srgbClr val="CC0099"/>
                </a:solidFill>
                <a:latin typeface="Times New Roman" panose="02020603050405020304" pitchFamily="18" charset="0"/>
              </a:rPr>
              <a:t>sinh</a:t>
            </a:r>
            <a:r>
              <a:rPr lang="en-US" altLang="en-US" sz="2800" dirty="0">
                <a:solidFill>
                  <a:srgbClr val="CC0099"/>
                </a:solidFill>
                <a:latin typeface="Times New Roman" panose="02020603050405020304" pitchFamily="18" charset="0"/>
              </a:rPr>
              <a:t> </a:t>
            </a:r>
            <a:r>
              <a:rPr lang="en-US" altLang="en-US" sz="2800" dirty="0" err="1" smtClean="0">
                <a:solidFill>
                  <a:srgbClr val="CC0099"/>
                </a:solidFill>
                <a:latin typeface="Times New Roman" panose="02020603050405020304" pitchFamily="18" charset="0"/>
              </a:rPr>
              <a:t>vật</a:t>
            </a:r>
            <a:endParaRPr lang="en-US" altLang="en-US" sz="2800" dirty="0">
              <a:solidFill>
                <a:srgbClr val="CC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54"/>
                                        </p:tgtEl>
                                        <p:attrNameLst>
                                          <p:attrName>style.visibility</p:attrName>
                                        </p:attrNameLst>
                                      </p:cBhvr>
                                      <p:to>
                                        <p:strVal val="visible"/>
                                      </p:to>
                                    </p:set>
                                    <p:animEffect transition="in" filter="box(in)">
                                      <p:cBhvr>
                                        <p:cTn id="7" dur="500"/>
                                        <p:tgtEl>
                                          <p:spTgt spid="9254"/>
                                        </p:tgtEl>
                                      </p:cBhvr>
                                    </p:animEffect>
                                  </p:childTnLst>
                                </p:cTn>
                              </p:par>
                              <p:par>
                                <p:cTn id="8" presetID="4" presetClass="entr" presetSubtype="16" fill="hold" nodeType="withEffect">
                                  <p:stCondLst>
                                    <p:cond delay="0"/>
                                  </p:stCondLst>
                                  <p:childTnLst>
                                    <p:set>
                                      <p:cBhvr>
                                        <p:cTn id="9" dur="1" fill="hold">
                                          <p:stCondLst>
                                            <p:cond delay="0"/>
                                          </p:stCondLst>
                                        </p:cTn>
                                        <p:tgtEl>
                                          <p:spTgt spid="9250"/>
                                        </p:tgtEl>
                                        <p:attrNameLst>
                                          <p:attrName>style.visibility</p:attrName>
                                        </p:attrNameLst>
                                      </p:cBhvr>
                                      <p:to>
                                        <p:strVal val="visible"/>
                                      </p:to>
                                    </p:set>
                                    <p:animEffect transition="in" filter="box(in)">
                                      <p:cBhvr>
                                        <p:cTn id="10" dur="500"/>
                                        <p:tgtEl>
                                          <p:spTgt spid="9250"/>
                                        </p:tgtEl>
                                      </p:cBhvr>
                                    </p:animEffect>
                                  </p:childTnLst>
                                </p:cTn>
                              </p:par>
                              <p:par>
                                <p:cTn id="11" presetID="4" presetClass="entr" presetSubtype="16" fill="hold" nodeType="withEffect">
                                  <p:stCondLst>
                                    <p:cond delay="0"/>
                                  </p:stCondLst>
                                  <p:childTnLst>
                                    <p:set>
                                      <p:cBhvr>
                                        <p:cTn id="12" dur="1" fill="hold">
                                          <p:stCondLst>
                                            <p:cond delay="0"/>
                                          </p:stCondLst>
                                        </p:cTn>
                                        <p:tgtEl>
                                          <p:spTgt spid="9246"/>
                                        </p:tgtEl>
                                        <p:attrNameLst>
                                          <p:attrName>style.visibility</p:attrName>
                                        </p:attrNameLst>
                                      </p:cBhvr>
                                      <p:to>
                                        <p:strVal val="visible"/>
                                      </p:to>
                                    </p:set>
                                    <p:animEffect transition="in" filter="box(in)">
                                      <p:cBhvr>
                                        <p:cTn id="13" dur="500"/>
                                        <p:tgtEl>
                                          <p:spTgt spid="9246"/>
                                        </p:tgtEl>
                                      </p:cBhvr>
                                    </p:animEffect>
                                  </p:childTnLst>
                                </p:cTn>
                              </p:par>
                              <p:par>
                                <p:cTn id="14" presetID="4" presetClass="entr" presetSubtype="16" fill="hold" nodeType="withEffect">
                                  <p:stCondLst>
                                    <p:cond delay="0"/>
                                  </p:stCondLst>
                                  <p:childTnLst>
                                    <p:set>
                                      <p:cBhvr>
                                        <p:cTn id="15" dur="1" fill="hold">
                                          <p:stCondLst>
                                            <p:cond delay="0"/>
                                          </p:stCondLst>
                                        </p:cTn>
                                        <p:tgtEl>
                                          <p:spTgt spid="9238"/>
                                        </p:tgtEl>
                                        <p:attrNameLst>
                                          <p:attrName>style.visibility</p:attrName>
                                        </p:attrNameLst>
                                      </p:cBhvr>
                                      <p:to>
                                        <p:strVal val="visible"/>
                                      </p:to>
                                    </p:set>
                                    <p:animEffect transition="in" filter="box(in)">
                                      <p:cBhvr>
                                        <p:cTn id="16" dur="500"/>
                                        <p:tgtEl>
                                          <p:spTgt spid="9238"/>
                                        </p:tgtEl>
                                      </p:cBhvr>
                                    </p:animEffect>
                                  </p:childTnLst>
                                </p:cTn>
                              </p:par>
                              <p:par>
                                <p:cTn id="17" presetID="4" presetClass="entr" presetSubtype="16" fill="hold" nodeType="withEffect">
                                  <p:stCondLst>
                                    <p:cond delay="0"/>
                                  </p:stCondLst>
                                  <p:childTnLst>
                                    <p:set>
                                      <p:cBhvr>
                                        <p:cTn id="18" dur="1" fill="hold">
                                          <p:stCondLst>
                                            <p:cond delay="0"/>
                                          </p:stCondLst>
                                        </p:cTn>
                                        <p:tgtEl>
                                          <p:spTgt spid="9248"/>
                                        </p:tgtEl>
                                        <p:attrNameLst>
                                          <p:attrName>style.visibility</p:attrName>
                                        </p:attrNameLst>
                                      </p:cBhvr>
                                      <p:to>
                                        <p:strVal val="visible"/>
                                      </p:to>
                                    </p:set>
                                    <p:animEffect transition="in" filter="box(in)">
                                      <p:cBhvr>
                                        <p:cTn id="19" dur="500"/>
                                        <p:tgtEl>
                                          <p:spTgt spid="9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857250"/>
            <a:ext cx="9144001" cy="5143500"/>
          </a:xfrm>
          <a:prstGeom prst="rect">
            <a:avLst/>
          </a:prstGeom>
        </p:spPr>
      </p:pic>
      <p:sp>
        <p:nvSpPr>
          <p:cNvPr id="10" name="Rectangle 9"/>
          <p:cNvSpPr/>
          <p:nvPr/>
        </p:nvSpPr>
        <p:spPr>
          <a:xfrm>
            <a:off x="762000" y="1703713"/>
            <a:ext cx="7753350" cy="3785652"/>
          </a:xfrm>
          <a:prstGeom prst="rect">
            <a:avLst/>
          </a:prstGeom>
        </p:spPr>
        <p:txBody>
          <a:bodyPr wrap="square">
            <a:spAutoFit/>
          </a:bodyPr>
          <a:lstStyle/>
          <a:p>
            <a:r>
              <a:rPr lang="en-US" altLang="en-US" sz="2400" b="0" dirty="0">
                <a:solidFill>
                  <a:schemeClr val="bg1">
                    <a:lumMod val="10000"/>
                  </a:schemeClr>
                </a:solidFill>
                <a:cs typeface="Times New Roman" panose="02020603050405020304" pitchFamily="18" charset="0"/>
              </a:rPr>
              <a:t>- </a:t>
            </a:r>
            <a:r>
              <a:rPr lang="vi-VN" altLang="en-US" sz="2400" b="0" dirty="0">
                <a:solidFill>
                  <a:schemeClr val="bg1">
                    <a:lumMod val="10000"/>
                  </a:schemeClr>
                </a:solidFill>
                <a:cs typeface="Times New Roman" panose="02020603050405020304" pitchFamily="18" charset="0"/>
              </a:rPr>
              <a:t>Đa số các sinh vật sống trong phạm vi nhiệt độ</a:t>
            </a:r>
            <a:r>
              <a:rPr lang="en-US" altLang="en-US" sz="2400" b="0" dirty="0">
                <a:solidFill>
                  <a:schemeClr val="bg1">
                    <a:lumMod val="10000"/>
                  </a:schemeClr>
                </a:solidFill>
                <a:cs typeface="Times New Roman" panose="02020603050405020304" pitchFamily="18" charset="0"/>
              </a:rPr>
              <a:t> 0 - 50</a:t>
            </a:r>
            <a:r>
              <a:rPr lang="en-US" altLang="en-US" sz="2400" b="0" baseline="30000" dirty="0">
                <a:solidFill>
                  <a:schemeClr val="bg1">
                    <a:lumMod val="10000"/>
                  </a:schemeClr>
                </a:solidFill>
                <a:cs typeface="Times New Roman" panose="02020603050405020304" pitchFamily="18" charset="0"/>
              </a:rPr>
              <a:t>0</a:t>
            </a:r>
            <a:r>
              <a:rPr lang="en-US" altLang="en-US" sz="2400" b="0" dirty="0">
                <a:solidFill>
                  <a:schemeClr val="bg1">
                    <a:lumMod val="10000"/>
                  </a:schemeClr>
                </a:solidFill>
                <a:cs typeface="Times New Roman" panose="02020603050405020304" pitchFamily="18" charset="0"/>
              </a:rPr>
              <a:t>C</a:t>
            </a:r>
            <a:r>
              <a:rPr lang="vi-VN" altLang="en-US" sz="2400" b="0" dirty="0">
                <a:solidFill>
                  <a:schemeClr val="bg1">
                    <a:lumMod val="10000"/>
                  </a:schemeClr>
                </a:solidFill>
                <a:cs typeface="Times New Roman" panose="02020603050405020304" pitchFamily="18" charset="0"/>
              </a:rPr>
              <a:t>. Tuy nhiên, cũng có một số sinh vật nhờ khả năng thích nghi cao nên có thể sống được ở nhiệt độ rất thấp hoặc rất cao.                       </a:t>
            </a:r>
          </a:p>
          <a:p>
            <a:r>
              <a:rPr lang="en-US" altLang="en-US" sz="2400" b="0" dirty="0">
                <a:cs typeface="Times New Roman" panose="02020603050405020304" pitchFamily="18" charset="0"/>
              </a:rPr>
              <a:t>- Nhiệt độ ảnh hưởng đến hình thái, các hoạt động sinh lí và tập tính của sinh vật.</a:t>
            </a:r>
          </a:p>
          <a:p>
            <a:r>
              <a:rPr lang="vi-VN" altLang="en-US" sz="2400" b="0" dirty="0">
                <a:solidFill>
                  <a:schemeClr val="bg1">
                    <a:lumMod val="10000"/>
                  </a:schemeClr>
                </a:solidFill>
                <a:cs typeface="Times New Roman" panose="02020603050405020304" pitchFamily="18" charset="0"/>
              </a:rPr>
              <a:t>- Sinh vật được chia thành hai nhóm:</a:t>
            </a:r>
          </a:p>
          <a:p>
            <a:r>
              <a:rPr lang="vi-VN" altLang="en-US" sz="2400" b="0" dirty="0">
                <a:solidFill>
                  <a:schemeClr val="bg1">
                    <a:lumMod val="10000"/>
                  </a:schemeClr>
                </a:solidFill>
                <a:cs typeface="Times New Roman" panose="02020603050405020304" pitchFamily="18" charset="0"/>
              </a:rPr>
              <a:t>+ Sinh vật biến nhiệt: có nhiệt độ của cơ thể phụ thuộc vào nhiệt độ của môi trường.</a:t>
            </a:r>
          </a:p>
          <a:p>
            <a:r>
              <a:rPr lang="vi-VN" altLang="en-US" sz="2400" b="0" dirty="0">
                <a:solidFill>
                  <a:schemeClr val="bg1">
                    <a:lumMod val="10000"/>
                  </a:schemeClr>
                </a:solidFill>
                <a:cs typeface="Times New Roman" panose="02020603050405020304" pitchFamily="18" charset="0"/>
              </a:rPr>
              <a:t>+ Sinh vật hằng nhiệt: nhiệt độ của cơ thể không phụ thuộc nhiệt độ môi trường.</a:t>
            </a:r>
            <a:endParaRPr lang="en-US" sz="2400" b="0" dirty="0"/>
          </a:p>
        </p:txBody>
      </p:sp>
      <p:pic>
        <p:nvPicPr>
          <p:cNvPr id="13" name="Picture 2" descr="ag00218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081521">
            <a:off x="388738" y="1122349"/>
            <a:ext cx="746522" cy="579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6"/>
          <p:cNvSpPr txBox="1"/>
          <p:nvPr/>
        </p:nvSpPr>
        <p:spPr>
          <a:xfrm>
            <a:off x="685800" y="10180"/>
            <a:ext cx="8153400" cy="523220"/>
          </a:xfrm>
          <a:prstGeom prst="rect">
            <a:avLst/>
          </a:prstGeom>
          <a:noFill/>
          <a:ln w="9525">
            <a:noFill/>
          </a:ln>
        </p:spPr>
        <p:txBody>
          <a:bodyPr wrap="square">
            <a:spAutoFit/>
          </a:bodyPr>
          <a:lstStyle/>
          <a:p>
            <a:pPr marL="457200" indent="-457200" eaLnBrk="1" hangingPunct="1">
              <a:spcBef>
                <a:spcPct val="50000"/>
              </a:spcBef>
              <a:buAutoNum type="romanUcPeriod"/>
            </a:pPr>
            <a:r>
              <a:rPr lang="en-US" altLang="en-US" sz="2800" dirty="0">
                <a:solidFill>
                  <a:srgbClr val="CC0099"/>
                </a:solidFill>
                <a:latin typeface="Times New Roman" panose="02020603050405020304" pitchFamily="18" charset="0"/>
              </a:rPr>
              <a:t>Ảnh hưởng của nhiệt độ lên đời sống </a:t>
            </a:r>
            <a:r>
              <a:rPr lang="en-US" altLang="en-US" sz="2800" dirty="0" err="1">
                <a:solidFill>
                  <a:srgbClr val="CC0099"/>
                </a:solidFill>
                <a:latin typeface="Times New Roman" panose="02020603050405020304" pitchFamily="18" charset="0"/>
              </a:rPr>
              <a:t>sinh</a:t>
            </a:r>
            <a:r>
              <a:rPr lang="en-US" altLang="en-US" sz="2800" dirty="0">
                <a:solidFill>
                  <a:srgbClr val="CC0099"/>
                </a:solidFill>
                <a:latin typeface="Times New Roman" panose="02020603050405020304" pitchFamily="18" charset="0"/>
              </a:rPr>
              <a:t> </a:t>
            </a:r>
            <a:r>
              <a:rPr lang="en-US" altLang="en-US" sz="2800" dirty="0" err="1" smtClean="0">
                <a:solidFill>
                  <a:srgbClr val="CC0099"/>
                </a:solidFill>
                <a:latin typeface="Times New Roman" panose="02020603050405020304" pitchFamily="18" charset="0"/>
              </a:rPr>
              <a:t>vật</a:t>
            </a:r>
            <a:endParaRPr lang="en-US" altLang="en-US" sz="2800" dirty="0">
              <a:solidFill>
                <a:srgbClr val="CC0099"/>
              </a:solidFill>
              <a:latin typeface="Times New Roman" panose="02020603050405020304" pitchFamily="18" charset="0"/>
            </a:endParaRPr>
          </a:p>
        </p:txBody>
      </p:sp>
    </p:spTree>
    <p:extLst>
      <p:ext uri="{BB962C8B-B14F-4D97-AF65-F5344CB8AC3E}">
        <p14:creationId xmlns:p14="http://schemas.microsoft.com/office/powerpoint/2010/main" val="420860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p:nvPr/>
        </p:nvSpPr>
        <p:spPr>
          <a:xfrm>
            <a:off x="457200" y="50906"/>
            <a:ext cx="8686800" cy="1169551"/>
          </a:xfrm>
          <a:prstGeom prst="rect">
            <a:avLst/>
          </a:prstGeom>
          <a:noFill/>
          <a:ln w="9525">
            <a:noFill/>
          </a:ln>
        </p:spPr>
        <p:txBody>
          <a:bodyPr wrap="square">
            <a:spAutoFit/>
          </a:bodyPr>
          <a:lstStyle>
            <a:defPPr>
              <a:defRPr lang="en-US"/>
            </a:defPPr>
            <a:lvl1pPr marL="457200" indent="-457200" eaLnBrk="1" hangingPunct="1">
              <a:spcBef>
                <a:spcPct val="50000"/>
              </a:spcBef>
              <a:buAutoNum type="romanUcPeriod"/>
              <a:defRPr sz="2800">
                <a:solidFill>
                  <a:srgbClr val="CC0099"/>
                </a:solidFill>
              </a:defRPr>
            </a:lvl1pPr>
          </a:lstStyle>
          <a:p>
            <a:r>
              <a:rPr lang="en-US" altLang="en-US" dirty="0"/>
              <a:t>Ảnh hưởng của nhiệt độ lên đời sống sinh vật</a:t>
            </a:r>
          </a:p>
          <a:p>
            <a:r>
              <a:rPr lang="en-US" altLang="en-US" dirty="0"/>
              <a:t>Ảnh hưởng của độ ẩm lên đời sống sinh vật</a:t>
            </a:r>
          </a:p>
        </p:txBody>
      </p:sp>
      <p:sp>
        <p:nvSpPr>
          <p:cNvPr id="16389" name="Text Box 5"/>
          <p:cNvSpPr txBox="1"/>
          <p:nvPr/>
        </p:nvSpPr>
        <p:spPr>
          <a:xfrm>
            <a:off x="1752600" y="1282070"/>
            <a:ext cx="6172200" cy="523220"/>
          </a:xfrm>
          <a:prstGeom prst="rect">
            <a:avLst/>
          </a:prstGeom>
          <a:noFill/>
          <a:ln w="9525">
            <a:noFill/>
          </a:ln>
        </p:spPr>
        <p:txBody>
          <a:bodyPr wrap="square">
            <a:spAutoFit/>
          </a:bodyPr>
          <a:lstStyle/>
          <a:p>
            <a:pPr eaLnBrk="1" hangingPunct="1">
              <a:spcBef>
                <a:spcPct val="50000"/>
              </a:spcBef>
            </a:pPr>
            <a:r>
              <a:rPr lang="en-US" altLang="en-US" sz="2800" dirty="0">
                <a:solidFill>
                  <a:srgbClr val="0000CC"/>
                </a:solidFill>
                <a:latin typeface="Times New Roman" panose="02020603050405020304" pitchFamily="18" charset="0"/>
              </a:rPr>
              <a:t>Môi trường sống của một số sinh vật</a:t>
            </a:r>
          </a:p>
        </p:txBody>
      </p:sp>
      <p:pic>
        <p:nvPicPr>
          <p:cNvPr id="16390" name="Picture 6" descr="P1000512"/>
          <p:cNvPicPr>
            <a:picLocks noChangeAspect="1"/>
          </p:cNvPicPr>
          <p:nvPr/>
        </p:nvPicPr>
        <p:blipFill>
          <a:blip r:embed="rId2"/>
          <a:stretch>
            <a:fillRect/>
          </a:stretch>
        </p:blipFill>
        <p:spPr>
          <a:xfrm>
            <a:off x="1993455" y="1742445"/>
            <a:ext cx="2590800" cy="2484638"/>
          </a:xfrm>
          <a:prstGeom prst="rect">
            <a:avLst/>
          </a:prstGeom>
          <a:noFill/>
          <a:ln w="9525">
            <a:noFill/>
          </a:ln>
        </p:spPr>
      </p:pic>
      <p:pic>
        <p:nvPicPr>
          <p:cNvPr id="16393" name="Picture 9" descr="P1000513"/>
          <p:cNvPicPr>
            <a:picLocks noChangeAspect="1"/>
          </p:cNvPicPr>
          <p:nvPr/>
        </p:nvPicPr>
        <p:blipFill>
          <a:blip r:embed="rId3"/>
          <a:stretch>
            <a:fillRect/>
          </a:stretch>
        </p:blipFill>
        <p:spPr>
          <a:xfrm>
            <a:off x="4584255" y="1754637"/>
            <a:ext cx="2490153" cy="2460254"/>
          </a:xfrm>
          <a:prstGeom prst="rect">
            <a:avLst/>
          </a:prstGeom>
          <a:noFill/>
          <a:ln w="9525">
            <a:noFill/>
          </a:ln>
        </p:spPr>
      </p:pic>
      <p:sp>
        <p:nvSpPr>
          <p:cNvPr id="16394" name="Text Box 10"/>
          <p:cNvSpPr txBox="1"/>
          <p:nvPr/>
        </p:nvSpPr>
        <p:spPr>
          <a:xfrm>
            <a:off x="7074408" y="2337137"/>
            <a:ext cx="1764792" cy="1015663"/>
          </a:xfrm>
          <a:prstGeom prst="rect">
            <a:avLst/>
          </a:prstGeom>
          <a:solidFill>
            <a:schemeClr val="accent3">
              <a:lumMod val="75000"/>
            </a:schemeClr>
          </a:solidFill>
          <a:ln w="9525">
            <a:noFill/>
          </a:ln>
        </p:spPr>
        <p:txBody>
          <a:bodyPr wrap="square">
            <a:spAutoFit/>
          </a:bodyPr>
          <a:lstStyle>
            <a:defPPr>
              <a:defRPr lang="en-US"/>
            </a:defPPr>
            <a:lvl1pPr algn="ctr" eaLnBrk="1" hangingPunct="1">
              <a:spcBef>
                <a:spcPct val="50000"/>
              </a:spcBef>
              <a:defRPr b="0">
                <a:solidFill>
                  <a:srgbClr val="CC0099"/>
                </a:solidFill>
              </a:defRPr>
            </a:lvl1pPr>
          </a:lstStyle>
          <a:p>
            <a:r>
              <a:rPr lang="en-US" altLang="en-US" dirty="0"/>
              <a:t>Xương rồng sống nơi sa mạc thiếu nước</a:t>
            </a:r>
          </a:p>
        </p:txBody>
      </p:sp>
      <p:sp>
        <p:nvSpPr>
          <p:cNvPr id="16395" name="Text Box 11"/>
          <p:cNvSpPr txBox="1"/>
          <p:nvPr/>
        </p:nvSpPr>
        <p:spPr>
          <a:xfrm>
            <a:off x="393255" y="2337136"/>
            <a:ext cx="1600200" cy="1015663"/>
          </a:xfrm>
          <a:prstGeom prst="rect">
            <a:avLst/>
          </a:prstGeom>
          <a:solidFill>
            <a:schemeClr val="accent3">
              <a:lumMod val="75000"/>
            </a:schemeClr>
          </a:solidFill>
          <a:ln w="9525">
            <a:noFill/>
          </a:ln>
        </p:spPr>
        <p:txBody>
          <a:bodyPr wrap="square">
            <a:spAutoFit/>
          </a:bodyPr>
          <a:lstStyle/>
          <a:p>
            <a:pPr algn="ctr" eaLnBrk="1" hangingPunct="1">
              <a:spcBef>
                <a:spcPct val="50000"/>
              </a:spcBef>
            </a:pPr>
            <a:r>
              <a:rPr lang="en-US" altLang="en-US" b="0" dirty="0">
                <a:solidFill>
                  <a:srgbClr val="CC0099"/>
                </a:solidFill>
                <a:latin typeface="Times New Roman" panose="02020603050405020304" pitchFamily="18" charset="0"/>
              </a:rPr>
              <a:t>Cây cỏ sống nơi đụn đá ven biển</a:t>
            </a:r>
          </a:p>
        </p:txBody>
      </p:sp>
      <p:pic>
        <p:nvPicPr>
          <p:cNvPr id="18" name="Picture 6" descr="VIEWS15"/>
          <p:cNvPicPr>
            <a:picLocks noChangeAspect="1"/>
          </p:cNvPicPr>
          <p:nvPr/>
        </p:nvPicPr>
        <p:blipFill>
          <a:blip r:embed="rId4"/>
          <a:stretch>
            <a:fillRect/>
          </a:stretch>
        </p:blipFill>
        <p:spPr>
          <a:xfrm>
            <a:off x="926590" y="4339650"/>
            <a:ext cx="2362265" cy="2307329"/>
          </a:xfrm>
          <a:prstGeom prst="rect">
            <a:avLst/>
          </a:prstGeom>
          <a:noFill/>
          <a:ln w="9525">
            <a:noFill/>
          </a:ln>
        </p:spPr>
      </p:pic>
      <p:pic>
        <p:nvPicPr>
          <p:cNvPr id="19" name="Picture 9" descr="P1000541"/>
          <p:cNvPicPr>
            <a:picLocks noChangeAspect="1"/>
          </p:cNvPicPr>
          <p:nvPr/>
        </p:nvPicPr>
        <p:blipFill>
          <a:blip r:embed="rId5"/>
          <a:stretch>
            <a:fillRect/>
          </a:stretch>
        </p:blipFill>
        <p:spPr>
          <a:xfrm>
            <a:off x="7056362" y="4339650"/>
            <a:ext cx="2032647" cy="2307329"/>
          </a:xfrm>
          <a:prstGeom prst="rect">
            <a:avLst/>
          </a:prstGeom>
          <a:noFill/>
          <a:ln w="9525">
            <a:noFill/>
          </a:ln>
        </p:spPr>
      </p:pic>
      <p:pic>
        <p:nvPicPr>
          <p:cNvPr id="20" name="Picture 14" descr="5103"/>
          <p:cNvPicPr>
            <a:picLocks noChangeAspect="1"/>
          </p:cNvPicPr>
          <p:nvPr/>
        </p:nvPicPr>
        <p:blipFill>
          <a:blip r:embed="rId6"/>
          <a:stretch>
            <a:fillRect/>
          </a:stretch>
        </p:blipFill>
        <p:spPr>
          <a:xfrm>
            <a:off x="3288855" y="4364221"/>
            <a:ext cx="2197457" cy="2252393"/>
          </a:xfrm>
          <a:prstGeom prst="rect">
            <a:avLst/>
          </a:prstGeom>
          <a:noFill/>
          <a:ln w="9525" cap="flat" cmpd="sng">
            <a:solidFill>
              <a:srgbClr val="000099"/>
            </a:solidFill>
            <a:prstDash val="solid"/>
            <a:miter/>
            <a:headEnd type="none" w="med" len="med"/>
            <a:tailEnd type="none" w="med" len="med"/>
          </a:ln>
        </p:spPr>
      </p:pic>
      <p:sp>
        <p:nvSpPr>
          <p:cNvPr id="22" name="Text Box 18"/>
          <p:cNvSpPr txBox="1"/>
          <p:nvPr/>
        </p:nvSpPr>
        <p:spPr>
          <a:xfrm>
            <a:off x="79228" y="4890252"/>
            <a:ext cx="883916" cy="1200329"/>
          </a:xfrm>
          <a:prstGeom prst="rect">
            <a:avLst/>
          </a:prstGeom>
          <a:solidFill>
            <a:schemeClr val="accent3">
              <a:lumMod val="75000"/>
            </a:schemeClr>
          </a:solidFill>
          <a:ln w="9525">
            <a:noFill/>
          </a:ln>
        </p:spPr>
        <p:txBody>
          <a:bodyPr wrap="square">
            <a:spAutoFit/>
          </a:bodyPr>
          <a:lstStyle/>
          <a:p>
            <a:pPr eaLnBrk="1" hangingPunct="1">
              <a:spcBef>
                <a:spcPct val="50000"/>
              </a:spcBef>
            </a:pPr>
            <a:r>
              <a:rPr lang="en-US" altLang="en-US" sz="2400" dirty="0">
                <a:solidFill>
                  <a:srgbClr val="0000FF"/>
                </a:solidFill>
                <a:latin typeface="Times New Roman" panose="02020603050405020304" pitchFamily="18" charset="0"/>
              </a:rPr>
              <a:t>Dưới tán rừng</a:t>
            </a:r>
          </a:p>
        </p:txBody>
      </p:sp>
      <p:sp>
        <p:nvSpPr>
          <p:cNvPr id="23" name="Line 21"/>
          <p:cNvSpPr/>
          <p:nvPr/>
        </p:nvSpPr>
        <p:spPr>
          <a:xfrm>
            <a:off x="4860460" y="5598386"/>
            <a:ext cx="823784" cy="549364"/>
          </a:xfrm>
          <a:prstGeom prst="line">
            <a:avLst/>
          </a:prstGeom>
          <a:ln w="28575" cap="flat" cmpd="sng">
            <a:solidFill>
              <a:srgbClr val="CC0099"/>
            </a:solidFill>
            <a:prstDash val="solid"/>
            <a:headEnd type="none" w="med" len="med"/>
            <a:tailEnd type="triangle" w="med" len="med"/>
          </a:ln>
        </p:spPr>
      </p:sp>
      <p:sp>
        <p:nvSpPr>
          <p:cNvPr id="24" name="Line 22"/>
          <p:cNvSpPr/>
          <p:nvPr/>
        </p:nvSpPr>
        <p:spPr>
          <a:xfrm flipH="1">
            <a:off x="6524900" y="5598386"/>
            <a:ext cx="1029730" cy="549364"/>
          </a:xfrm>
          <a:prstGeom prst="line">
            <a:avLst/>
          </a:prstGeom>
          <a:ln w="28575" cap="flat" cmpd="sng">
            <a:solidFill>
              <a:srgbClr val="CC0099"/>
            </a:solidFill>
            <a:prstDash val="solid"/>
            <a:headEnd type="none" w="med" len="med"/>
            <a:tailEnd type="triangle" w="med" len="med"/>
          </a:ln>
        </p:spPr>
      </p:sp>
      <p:sp>
        <p:nvSpPr>
          <p:cNvPr id="25" name="Text Box 23"/>
          <p:cNvSpPr txBox="1"/>
          <p:nvPr/>
        </p:nvSpPr>
        <p:spPr>
          <a:xfrm>
            <a:off x="5443408" y="5732251"/>
            <a:ext cx="1544595" cy="830997"/>
          </a:xfrm>
          <a:prstGeom prst="rect">
            <a:avLst/>
          </a:prstGeom>
          <a:solidFill>
            <a:schemeClr val="accent3">
              <a:lumMod val="75000"/>
            </a:schemeClr>
          </a:solidFill>
          <a:ln w="9525">
            <a:noFill/>
          </a:ln>
        </p:spPr>
        <p:txBody>
          <a:bodyPr wrap="square">
            <a:spAutoFit/>
          </a:bodyPr>
          <a:lstStyle/>
          <a:p>
            <a:pPr algn="ctr" eaLnBrk="1" hangingPunct="1">
              <a:spcBef>
                <a:spcPct val="50000"/>
              </a:spcBef>
            </a:pPr>
            <a:r>
              <a:rPr lang="en-US" altLang="en-US" sz="2400" dirty="0">
                <a:solidFill>
                  <a:srgbClr val="0000FF"/>
                </a:solidFill>
                <a:latin typeface="Times New Roman" panose="02020603050405020304" pitchFamily="18" charset="0"/>
              </a:rPr>
              <a:t>Nơi ẩm ướt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ox(in)">
                                      <p:cBhvr>
                                        <p:cTn id="7" dur="500"/>
                                        <p:tgtEl>
                                          <p:spTgt spid="16389"/>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6393"/>
                                        </p:tgtEl>
                                        <p:attrNameLst>
                                          <p:attrName>style.visibility</p:attrName>
                                        </p:attrNameLst>
                                      </p:cBhvr>
                                      <p:to>
                                        <p:strVal val="visible"/>
                                      </p:to>
                                    </p:set>
                                    <p:animEffect transition="in" filter="box(in)">
                                      <p:cBhvr>
                                        <p:cTn id="11" dur="500"/>
                                        <p:tgtEl>
                                          <p:spTgt spid="16393"/>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6394"/>
                                        </p:tgtEl>
                                        <p:attrNameLst>
                                          <p:attrName>style.visibility</p:attrName>
                                        </p:attrNameLst>
                                      </p:cBhvr>
                                      <p:to>
                                        <p:strVal val="visible"/>
                                      </p:to>
                                    </p:set>
                                    <p:animEffect transition="in" filter="box(in)">
                                      <p:cBhvr>
                                        <p:cTn id="16" dur="500"/>
                                        <p:tgtEl>
                                          <p:spTgt spid="1639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6390"/>
                                        </p:tgtEl>
                                        <p:attrNameLst>
                                          <p:attrName>style.visibility</p:attrName>
                                        </p:attrNameLst>
                                      </p:cBhvr>
                                      <p:to>
                                        <p:strVal val="visible"/>
                                      </p:to>
                                    </p:set>
                                    <p:animEffect transition="in" filter="box(in)">
                                      <p:cBhvr>
                                        <p:cTn id="21" dur="500"/>
                                        <p:tgtEl>
                                          <p:spTgt spid="16390"/>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6395"/>
                                        </p:tgtEl>
                                        <p:attrNameLst>
                                          <p:attrName>style.visibility</p:attrName>
                                        </p:attrNameLst>
                                      </p:cBhvr>
                                      <p:to>
                                        <p:strVal val="visible"/>
                                      </p:to>
                                    </p:set>
                                    <p:animEffect transition="in" filter="box(in)">
                                      <p:cBhvr>
                                        <p:cTn id="26" dur="500"/>
                                        <p:tgtEl>
                                          <p:spTgt spid="16395"/>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ox(i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ox(in)">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ox(in)">
                                      <p:cBhvr>
                                        <p:cTn id="41" dur="500"/>
                                        <p:tgtEl>
                                          <p:spTgt spid="20"/>
                                        </p:tgtEl>
                                      </p:cBhvr>
                                    </p:animEffect>
                                  </p:childTnLst>
                                </p:cTn>
                              </p:par>
                              <p:par>
                                <p:cTn id="42" presetID="4" presetClass="entr" presetSubtype="16"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ox(i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ox(in)">
                                      <p:cBhvr>
                                        <p:cTn id="49" dur="500"/>
                                        <p:tgtEl>
                                          <p:spTgt spid="24"/>
                                        </p:tgtEl>
                                      </p:cBhvr>
                                    </p:animEffect>
                                  </p:childTnLst>
                                </p:cTn>
                              </p:par>
                              <p:par>
                                <p:cTn id="50" presetID="4" presetClass="entr" presetSubtype="16"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ox(in)">
                                      <p:cBhvr>
                                        <p:cTn id="52" dur="500"/>
                                        <p:tgtEl>
                                          <p:spTgt spid="23"/>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ox(in)">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4" grpId="0" animBg="1"/>
      <p:bldP spid="16395" grpId="0" animBg="1"/>
      <p:bldP spid="22"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8" descr="bac_ha_1"/>
          <p:cNvPicPr>
            <a:picLocks noChangeAspect="1"/>
          </p:cNvPicPr>
          <p:nvPr/>
        </p:nvPicPr>
        <p:blipFill>
          <a:blip r:embed="rId2"/>
          <a:stretch>
            <a:fillRect/>
          </a:stretch>
        </p:blipFill>
        <p:spPr>
          <a:xfrm>
            <a:off x="5981700" y="1345290"/>
            <a:ext cx="3048000" cy="2389188"/>
          </a:xfrm>
          <a:prstGeom prst="rect">
            <a:avLst/>
          </a:prstGeom>
          <a:noFill/>
          <a:ln w="9525">
            <a:noFill/>
          </a:ln>
        </p:spPr>
      </p:pic>
      <p:sp>
        <p:nvSpPr>
          <p:cNvPr id="15366" name="Text Box 11"/>
          <p:cNvSpPr txBox="1"/>
          <p:nvPr/>
        </p:nvSpPr>
        <p:spPr>
          <a:xfrm>
            <a:off x="5029200" y="4648200"/>
            <a:ext cx="3048000" cy="396875"/>
          </a:xfrm>
          <a:prstGeom prst="rect">
            <a:avLst/>
          </a:prstGeom>
          <a:noFill/>
          <a:ln w="9525">
            <a:noFill/>
          </a:ln>
        </p:spPr>
        <p:txBody>
          <a:bodyPr>
            <a:spAutoFit/>
          </a:bodyPr>
          <a:lstStyle/>
          <a:p>
            <a:pPr eaLnBrk="1" hangingPunct="1">
              <a:spcBef>
                <a:spcPct val="50000"/>
              </a:spcBef>
            </a:pPr>
            <a:endParaRPr lang="en-US" altLang="en-US" b="0" dirty="0">
              <a:latin typeface="Times New Roman" panose="02020603050405020304" pitchFamily="18" charset="0"/>
            </a:endParaRPr>
          </a:p>
        </p:txBody>
      </p:sp>
      <p:sp>
        <p:nvSpPr>
          <p:cNvPr id="9" name="Text Box 4"/>
          <p:cNvSpPr txBox="1"/>
          <p:nvPr/>
        </p:nvSpPr>
        <p:spPr>
          <a:xfrm>
            <a:off x="457200" y="50906"/>
            <a:ext cx="8686800" cy="1169551"/>
          </a:xfrm>
          <a:prstGeom prst="rect">
            <a:avLst/>
          </a:prstGeom>
          <a:noFill/>
          <a:ln w="9525">
            <a:noFill/>
          </a:ln>
        </p:spPr>
        <p:txBody>
          <a:bodyPr wrap="square">
            <a:spAutoFit/>
          </a:bodyPr>
          <a:lstStyle>
            <a:defPPr>
              <a:defRPr lang="en-US"/>
            </a:defPPr>
            <a:lvl1pPr marL="457200" indent="-457200" eaLnBrk="1" hangingPunct="1">
              <a:spcBef>
                <a:spcPct val="50000"/>
              </a:spcBef>
              <a:buAutoNum type="romanUcPeriod"/>
              <a:defRPr sz="2800">
                <a:solidFill>
                  <a:srgbClr val="CC0099"/>
                </a:solidFill>
              </a:defRPr>
            </a:lvl1pPr>
          </a:lstStyle>
          <a:p>
            <a:r>
              <a:rPr lang="en-US" altLang="en-US" dirty="0"/>
              <a:t>Ảnh hưởng của nhiệt độ lên đời sống sinh vật</a:t>
            </a:r>
          </a:p>
          <a:p>
            <a:r>
              <a:rPr lang="en-US" altLang="en-US" dirty="0"/>
              <a:t>Ảnh hưởng của độ ẩm lên đời sống sinh vật</a:t>
            </a:r>
          </a:p>
        </p:txBody>
      </p:sp>
      <p:pic>
        <p:nvPicPr>
          <p:cNvPr id="2" name="Picture 1"/>
          <p:cNvPicPr>
            <a:picLocks noChangeAspect="1"/>
          </p:cNvPicPr>
          <p:nvPr/>
        </p:nvPicPr>
        <p:blipFill>
          <a:blip r:embed="rId3"/>
          <a:stretch>
            <a:fillRect/>
          </a:stretch>
        </p:blipFill>
        <p:spPr>
          <a:xfrm>
            <a:off x="203857" y="1348338"/>
            <a:ext cx="3834743" cy="2412450"/>
          </a:xfrm>
          <a:prstGeom prst="rect">
            <a:avLst/>
          </a:prstGeom>
        </p:spPr>
      </p:pic>
      <p:sp>
        <p:nvSpPr>
          <p:cNvPr id="20492" name="AutoShape 12"/>
          <p:cNvSpPr/>
          <p:nvPr/>
        </p:nvSpPr>
        <p:spPr>
          <a:xfrm>
            <a:off x="3200400" y="1220582"/>
            <a:ext cx="4442460" cy="1827193"/>
          </a:xfrm>
          <a:prstGeom prst="cloudCallout">
            <a:avLst>
              <a:gd name="adj1" fmla="val -27633"/>
              <a:gd name="adj2" fmla="val 54615"/>
            </a:avLst>
          </a:prstGeom>
          <a:solidFill>
            <a:schemeClr val="accent3">
              <a:lumMod val="95000"/>
            </a:schemeClr>
          </a:solidFill>
          <a:ln>
            <a:noFill/>
          </a:ln>
        </p:spPr>
        <p:txBody>
          <a:bodyPr wrap="square">
            <a:spAutoFit/>
          </a:bodyPr>
          <a:lstStyle/>
          <a:p>
            <a:pPr algn="ctr" eaLnBrk="1" hangingPunct="1">
              <a:spcBef>
                <a:spcPct val="50000"/>
              </a:spcBef>
            </a:pPr>
            <a:r>
              <a:rPr lang="en-US" altLang="en-US" sz="2400" dirty="0">
                <a:solidFill>
                  <a:srgbClr val="FF3300"/>
                </a:solidFill>
                <a:cs typeface="Times New Roman" panose="02020603050405020304" pitchFamily="18" charset="0"/>
              </a:rPr>
              <a:t>Cây sống nơi ẩm ướt thiếu ánh sáng có đặc điểm gì?</a:t>
            </a:r>
          </a:p>
        </p:txBody>
      </p:sp>
      <p:pic>
        <p:nvPicPr>
          <p:cNvPr id="11" name="Picture 2" descr="image012-1pcm1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240" y="3391762"/>
            <a:ext cx="5935471" cy="25654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6"/>
          <p:cNvSpPr txBox="1">
            <a:spLocks noChangeArrowheads="1"/>
          </p:cNvSpPr>
          <p:nvPr/>
        </p:nvSpPr>
        <p:spPr bwMode="auto">
          <a:xfrm>
            <a:off x="394774" y="5958797"/>
            <a:ext cx="8612842" cy="830997"/>
          </a:xfrm>
          <a:prstGeom prst="rect">
            <a:avLst/>
          </a:prstGeom>
          <a:solidFill>
            <a:schemeClr val="bg1"/>
          </a:solidFill>
          <a:ln w="9525" cap="flat" cmpd="sng">
            <a:solidFill>
              <a:srgbClr val="0000CC"/>
            </a:solidFill>
            <a:prstDash val="solid"/>
            <a:headEnd type="none" w="med" len="med"/>
            <a:tailEnd type="none" w="med" len="med"/>
          </a:ln>
          <a:extLst/>
        </p:spPr>
        <p:txBody>
          <a:bodyPr/>
          <a:lstStyle>
            <a:defPPr>
              <a:defRPr lang="en-US"/>
            </a:defPPr>
            <a:lvl1pPr algn="ctr" eaLnBrk="1" hangingPunct="1">
              <a:defRPr sz="2400" b="0">
                <a:solidFill>
                  <a:srgbClr val="660066"/>
                </a:solidFill>
              </a:defRPr>
            </a:lvl1pPr>
          </a:lstStyle>
          <a:p>
            <a:r>
              <a:rPr lang="vi-VN" altLang="en-US" dirty="0"/>
              <a:t>Thực vật sống nơi ẩm ướt, thiếu ánh sáng có phiến lá mỏng, bản lá rộng, </a:t>
            </a:r>
            <a:r>
              <a:rPr lang="vi-VN" altLang="en-US" dirty="0" smtClean="0"/>
              <a:t>mô </a:t>
            </a:r>
            <a:r>
              <a:rPr lang="vi-VN" altLang="en-US" dirty="0"/>
              <a:t>giậu kém phát triển.</a:t>
            </a:r>
          </a:p>
        </p:txBody>
      </p:sp>
      <p:sp>
        <p:nvSpPr>
          <p:cNvPr id="13" name="Line 11"/>
          <p:cNvSpPr>
            <a:spLocks noChangeShapeType="1"/>
          </p:cNvSpPr>
          <p:nvPr/>
        </p:nvSpPr>
        <p:spPr bwMode="auto">
          <a:xfrm>
            <a:off x="7142671" y="4497601"/>
            <a:ext cx="719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4" name="Text Box 12"/>
          <p:cNvSpPr txBox="1">
            <a:spLocks noChangeArrowheads="1"/>
          </p:cNvSpPr>
          <p:nvPr/>
        </p:nvSpPr>
        <p:spPr bwMode="auto">
          <a:xfrm>
            <a:off x="7645908" y="4130889"/>
            <a:ext cx="1439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vi-VN" altLang="en-US" b="1">
                <a:solidFill>
                  <a:srgbClr val="000000"/>
                </a:solidFill>
              </a:rPr>
              <a:t>Mô giậu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92"/>
                                        </p:tgtEl>
                                        <p:attrNameLst>
                                          <p:attrName>style.visibility</p:attrName>
                                        </p:attrNameLst>
                                      </p:cBhvr>
                                      <p:to>
                                        <p:strVal val="visible"/>
                                      </p:to>
                                    </p:set>
                                    <p:animEffect transition="in" filter="box(in)">
                                      <p:cBhvr>
                                        <p:cTn id="7" dur="500"/>
                                        <p:tgtEl>
                                          <p:spTgt spid="2049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20492"/>
                                        </p:tgtEl>
                                      </p:cBhvr>
                                    </p:animEffect>
                                    <p:set>
                                      <p:cBhvr>
                                        <p:cTn id="12" dur="1" fill="hold">
                                          <p:stCondLst>
                                            <p:cond delay="499"/>
                                          </p:stCondLst>
                                        </p:cTn>
                                        <p:tgtEl>
                                          <p:spTgt spid="20492"/>
                                        </p:tgtEl>
                                        <p:attrNameLst>
                                          <p:attrName>style.visibility</p:attrName>
                                        </p:attrNameLst>
                                      </p:cBhvr>
                                      <p:to>
                                        <p:strVal val="hidden"/>
                                      </p:to>
                                    </p:set>
                                  </p:childTnLst>
                                </p:cTn>
                              </p:par>
                              <p:par>
                                <p:cTn id="13" presetID="3"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2" grpId="0" bldLvl="0" animBg="1"/>
      <p:bldP spid="20492" grpId="1" bldLvl="0" animBg="1"/>
      <p:bldP spid="12" grpId="0" animBg="1"/>
      <p:bldP spid="13"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6"/>
          <p:cNvSpPr txBox="1">
            <a:spLocks noChangeArrowheads="1"/>
          </p:cNvSpPr>
          <p:nvPr/>
        </p:nvSpPr>
        <p:spPr bwMode="auto">
          <a:xfrm>
            <a:off x="313944" y="457200"/>
            <a:ext cx="860145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vi-VN" altLang="en-US" sz="3200" u="sng" dirty="0" smtClean="0">
                <a:solidFill>
                  <a:srgbClr val="0000CC"/>
                </a:solidFill>
                <a:latin typeface="Times New Roman" panose="02020603050405020304" pitchFamily="18" charset="0"/>
                <a:cs typeface="Times New Roman" panose="02020603050405020304" pitchFamily="18" charset="0"/>
              </a:rPr>
              <a:t>Bài </a:t>
            </a:r>
            <a:r>
              <a:rPr lang="vi-VN" altLang="en-US" sz="3200" u="sng" dirty="0">
                <a:solidFill>
                  <a:srgbClr val="0000CC"/>
                </a:solidFill>
                <a:latin typeface="Times New Roman" panose="02020603050405020304" pitchFamily="18" charset="0"/>
                <a:cs typeface="Times New Roman" panose="02020603050405020304" pitchFamily="18" charset="0"/>
              </a:rPr>
              <a:t>4</a:t>
            </a:r>
            <a:r>
              <a:rPr lang="en-US" altLang="en-US" sz="3200" u="sng" dirty="0">
                <a:solidFill>
                  <a:srgbClr val="0000CC"/>
                </a:solidFill>
                <a:latin typeface="Times New Roman" panose="02020603050405020304" pitchFamily="18" charset="0"/>
                <a:cs typeface="Times New Roman" panose="02020603050405020304" pitchFamily="18" charset="0"/>
              </a:rPr>
              <a:t>3</a:t>
            </a:r>
          </a:p>
          <a:p>
            <a:pPr algn="ctr">
              <a:spcBef>
                <a:spcPct val="0"/>
              </a:spcBef>
              <a:buClrTx/>
              <a:buFontTx/>
              <a:buNone/>
            </a:pPr>
            <a:endParaRPr lang="en-US" altLang="en-US" sz="1600" dirty="0">
              <a:solidFill>
                <a:srgbClr val="0000CC"/>
              </a:solidFill>
              <a:latin typeface="Times New Roman" panose="02020603050405020304" pitchFamily="18" charset="0"/>
              <a:cs typeface="Times New Roman" panose="02020603050405020304" pitchFamily="18" charset="0"/>
            </a:endParaRPr>
          </a:p>
          <a:p>
            <a:pPr algn="ctr">
              <a:spcBef>
                <a:spcPct val="0"/>
              </a:spcBef>
              <a:buClrTx/>
              <a:buFontTx/>
              <a:buNone/>
            </a:pPr>
            <a:r>
              <a:rPr lang="vi-VN" altLang="en-US" sz="4000" dirty="0">
                <a:solidFill>
                  <a:srgbClr val="0000CC"/>
                </a:solidFill>
                <a:latin typeface="Times New Roman" panose="02020603050405020304" pitchFamily="18" charset="0"/>
                <a:cs typeface="Times New Roman" panose="02020603050405020304" pitchFamily="18" charset="0"/>
              </a:rPr>
              <a:t> ẢNH HƯỞNG CỦA </a:t>
            </a:r>
            <a:r>
              <a:rPr lang="en-US" altLang="en-US" sz="4000" dirty="0">
                <a:solidFill>
                  <a:srgbClr val="0000CC"/>
                </a:solidFill>
                <a:latin typeface="Times New Roman" panose="02020603050405020304" pitchFamily="18" charset="0"/>
                <a:cs typeface="Times New Roman" panose="02020603050405020304" pitchFamily="18" charset="0"/>
              </a:rPr>
              <a:t>NHIỆT ĐỘ VÀ ĐỘ ẨM</a:t>
            </a:r>
            <a:r>
              <a:rPr lang="vi-VN" altLang="en-US" sz="4000" dirty="0">
                <a:solidFill>
                  <a:srgbClr val="0000CC"/>
                </a:solidFill>
                <a:latin typeface="Times New Roman" panose="02020603050405020304" pitchFamily="18" charset="0"/>
                <a:cs typeface="Times New Roman" panose="02020603050405020304" pitchFamily="18" charset="0"/>
              </a:rPr>
              <a:t> LÊN ĐỜI SỐNG SINH VẬT</a:t>
            </a:r>
          </a:p>
        </p:txBody>
      </p:sp>
      <p:sp>
        <p:nvSpPr>
          <p:cNvPr id="10" name="Text Box 3"/>
          <p:cNvSpPr txBox="1">
            <a:spLocks noChangeArrowheads="1"/>
          </p:cNvSpPr>
          <p:nvPr/>
        </p:nvSpPr>
        <p:spPr bwMode="auto">
          <a:xfrm>
            <a:off x="962624" y="3080254"/>
            <a:ext cx="768964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Tx/>
              <a:buNone/>
            </a:pPr>
            <a:r>
              <a:rPr lang="en-US" altLang="en-US" sz="3200" dirty="0">
                <a:solidFill>
                  <a:srgbClr val="0000FF"/>
                </a:solidFill>
                <a:latin typeface="Times New Roman" panose="02020603050405020304" pitchFamily="18" charset="0"/>
                <a:cs typeface="Times New Roman" panose="02020603050405020304" pitchFamily="18" charset="0"/>
              </a:rPr>
              <a:t>I. Ảnh hưởng của nhiệt độ lên đời sống sinh vật</a:t>
            </a:r>
          </a:p>
        </p:txBody>
      </p:sp>
      <p:sp>
        <p:nvSpPr>
          <p:cNvPr id="11" name="Text Box 3"/>
          <p:cNvSpPr txBox="1">
            <a:spLocks noChangeArrowheads="1"/>
          </p:cNvSpPr>
          <p:nvPr/>
        </p:nvSpPr>
        <p:spPr bwMode="auto">
          <a:xfrm>
            <a:off x="914400" y="4191000"/>
            <a:ext cx="773787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50000"/>
              </a:spcBef>
              <a:buClrTx/>
              <a:buFontTx/>
              <a:buNone/>
            </a:pPr>
            <a:r>
              <a:rPr lang="en-US" altLang="en-US" sz="3200" dirty="0">
                <a:solidFill>
                  <a:srgbClr val="0000FF"/>
                </a:solidFill>
                <a:latin typeface="Times New Roman" panose="02020603050405020304" pitchFamily="18" charset="0"/>
                <a:cs typeface="Times New Roman" panose="02020603050405020304" pitchFamily="18" charset="0"/>
              </a:rPr>
              <a:t>II. Ảnh hưởng của độ ẩm lên đời sống sinh vật</a:t>
            </a:r>
          </a:p>
        </p:txBody>
      </p:sp>
    </p:spTree>
    <p:extLst>
      <p:ext uri="{BB962C8B-B14F-4D97-AF65-F5344CB8AC3E}">
        <p14:creationId xmlns:p14="http://schemas.microsoft.com/office/powerpoint/2010/main" val="641749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16"/>
          <p:cNvSpPr txBox="1"/>
          <p:nvPr/>
        </p:nvSpPr>
        <p:spPr>
          <a:xfrm>
            <a:off x="2193925" y="5957888"/>
            <a:ext cx="184150" cy="396875"/>
          </a:xfrm>
          <a:prstGeom prst="rect">
            <a:avLst/>
          </a:prstGeom>
          <a:noFill/>
          <a:ln w="9525">
            <a:noFill/>
          </a:ln>
        </p:spPr>
        <p:txBody>
          <a:bodyPr wrap="none">
            <a:spAutoFit/>
          </a:bodyPr>
          <a:lstStyle/>
          <a:p>
            <a:pPr eaLnBrk="1" hangingPunct="1"/>
            <a:endParaRPr lang="en-US" altLang="en-US" b="0" dirty="0">
              <a:latin typeface="Times New Roman" panose="02020603050405020304" pitchFamily="18" charset="0"/>
            </a:endParaRPr>
          </a:p>
        </p:txBody>
      </p:sp>
      <p:sp>
        <p:nvSpPr>
          <p:cNvPr id="19473" name="AutoShape 17"/>
          <p:cNvSpPr/>
          <p:nvPr/>
        </p:nvSpPr>
        <p:spPr>
          <a:xfrm>
            <a:off x="332867" y="5309265"/>
            <a:ext cx="3810000" cy="1192470"/>
          </a:xfrm>
          <a:prstGeom prst="star8">
            <a:avLst>
              <a:gd name="adj" fmla="val 45762"/>
            </a:avLst>
          </a:prstGeom>
          <a:solidFill>
            <a:schemeClr val="accent3">
              <a:lumMod val="95000"/>
            </a:schemeClr>
          </a:solidFill>
          <a:ln>
            <a:noFill/>
          </a:ln>
        </p:spPr>
        <p:txBody>
          <a:bodyPr wrap="square">
            <a:spAutoFit/>
          </a:bodyPr>
          <a:lstStyle/>
          <a:p>
            <a:pPr eaLnBrk="1" hangingPunct="1">
              <a:spcBef>
                <a:spcPct val="50000"/>
              </a:spcBef>
            </a:pPr>
            <a:r>
              <a:rPr lang="en-US" altLang="en-US" sz="2400" dirty="0">
                <a:solidFill>
                  <a:srgbClr val="FF3300"/>
                </a:solidFill>
                <a:cs typeface="Times New Roman" panose="02020603050405020304" pitchFamily="18" charset="0"/>
              </a:rPr>
              <a:t>Cây sống nơi khô hạn </a:t>
            </a:r>
          </a:p>
          <a:p>
            <a:pPr algn="ctr" eaLnBrk="1" hangingPunct="1">
              <a:spcBef>
                <a:spcPct val="50000"/>
              </a:spcBef>
            </a:pPr>
            <a:r>
              <a:rPr lang="en-US" altLang="en-US" sz="2400" dirty="0">
                <a:solidFill>
                  <a:srgbClr val="FF3300"/>
                </a:solidFill>
                <a:cs typeface="Times New Roman" panose="02020603050405020304" pitchFamily="18" charset="0"/>
              </a:rPr>
              <a:t>có đặc điểm gì?</a:t>
            </a:r>
          </a:p>
        </p:txBody>
      </p:sp>
      <p:sp>
        <p:nvSpPr>
          <p:cNvPr id="10" name="Text Box 4"/>
          <p:cNvSpPr txBox="1"/>
          <p:nvPr/>
        </p:nvSpPr>
        <p:spPr>
          <a:xfrm>
            <a:off x="457200" y="50906"/>
            <a:ext cx="8686800" cy="1169551"/>
          </a:xfrm>
          <a:prstGeom prst="rect">
            <a:avLst/>
          </a:prstGeom>
          <a:noFill/>
          <a:ln w="9525">
            <a:noFill/>
          </a:ln>
        </p:spPr>
        <p:txBody>
          <a:bodyPr wrap="square">
            <a:spAutoFit/>
          </a:bodyPr>
          <a:lstStyle>
            <a:defPPr>
              <a:defRPr lang="en-US"/>
            </a:defPPr>
            <a:lvl1pPr marL="457200" indent="-457200" eaLnBrk="1" hangingPunct="1">
              <a:spcBef>
                <a:spcPct val="50000"/>
              </a:spcBef>
              <a:buAutoNum type="romanUcPeriod"/>
              <a:defRPr sz="2800">
                <a:solidFill>
                  <a:srgbClr val="CC0099"/>
                </a:solidFill>
              </a:defRPr>
            </a:lvl1pPr>
          </a:lstStyle>
          <a:p>
            <a:r>
              <a:rPr lang="en-US" altLang="en-US" dirty="0"/>
              <a:t>Ảnh hưởng của nhiệt độ lên đời sống sinh vật</a:t>
            </a:r>
          </a:p>
          <a:p>
            <a:r>
              <a:rPr lang="en-US" altLang="en-US" dirty="0"/>
              <a:t>Ảnh hưởng của độ ẩm lên đời sống sinh vật</a:t>
            </a:r>
          </a:p>
        </p:txBody>
      </p:sp>
      <p:pic>
        <p:nvPicPr>
          <p:cNvPr id="13" name="Picture 11" descr="Picture 1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408" y="3205241"/>
            <a:ext cx="4627180" cy="202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l_fi" descr="1332264271-sa-ma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408" y="1137704"/>
            <a:ext cx="3200400" cy="205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3"/>
          <p:cNvSpPr txBox="1">
            <a:spLocks noChangeArrowheads="1"/>
          </p:cNvSpPr>
          <p:nvPr/>
        </p:nvSpPr>
        <p:spPr bwMode="auto">
          <a:xfrm>
            <a:off x="571500" y="2577232"/>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i="1">
                <a:solidFill>
                  <a:schemeClr val="tx2"/>
                </a:solidFill>
                <a:latin typeface="Times New Roman" panose="02020603050405020304" pitchFamily="18" charset="0"/>
              </a:defRPr>
            </a:lvl1pPr>
            <a:lvl2pPr marL="742950" indent="-285750" eaLnBrk="0" hangingPunct="0">
              <a:defRPr sz="3200" b="1" i="1">
                <a:solidFill>
                  <a:schemeClr val="tx2"/>
                </a:solidFill>
                <a:latin typeface="Times New Roman" panose="02020603050405020304" pitchFamily="18" charset="0"/>
              </a:defRPr>
            </a:lvl2pPr>
            <a:lvl3pPr marL="1143000" indent="-228600" eaLnBrk="0" hangingPunct="0">
              <a:defRPr sz="3200" b="1" i="1">
                <a:solidFill>
                  <a:schemeClr val="tx2"/>
                </a:solidFill>
                <a:latin typeface="Times New Roman" panose="02020603050405020304" pitchFamily="18" charset="0"/>
              </a:defRPr>
            </a:lvl3pPr>
            <a:lvl4pPr marL="1600200" indent="-228600" eaLnBrk="0" hangingPunct="0">
              <a:defRPr sz="3200" b="1" i="1">
                <a:solidFill>
                  <a:schemeClr val="tx2"/>
                </a:solidFill>
                <a:latin typeface="Times New Roman" panose="02020603050405020304" pitchFamily="18" charset="0"/>
              </a:defRPr>
            </a:lvl4pPr>
            <a:lvl5pPr marL="2057400" indent="-228600" eaLnBrk="0" hangingPunct="0">
              <a:defRPr sz="3200" b="1" i="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3200" b="1" i="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3200" b="1" i="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3200" b="1" i="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3200" b="1" i="1">
                <a:solidFill>
                  <a:schemeClr val="tx2"/>
                </a:solidFill>
                <a:latin typeface="Times New Roman" panose="02020603050405020304" pitchFamily="18" charset="0"/>
              </a:defRPr>
            </a:lvl9pPr>
          </a:lstStyle>
          <a:p>
            <a:pPr algn="l" eaLnBrk="1" hangingPunct="1">
              <a:spcBef>
                <a:spcPct val="50000"/>
              </a:spcBef>
            </a:pPr>
            <a:r>
              <a:rPr lang="en-US" altLang="en-US" sz="2400" i="0" dirty="0" err="1">
                <a:solidFill>
                  <a:schemeClr val="tx1"/>
                </a:solidFill>
              </a:rPr>
              <a:t>Cây</a:t>
            </a:r>
            <a:r>
              <a:rPr lang="en-US" altLang="en-US" sz="2400" i="0" dirty="0">
                <a:solidFill>
                  <a:schemeClr val="tx1"/>
                </a:solidFill>
              </a:rPr>
              <a:t> </a:t>
            </a:r>
            <a:r>
              <a:rPr lang="en-US" altLang="en-US" sz="2400" i="0" dirty="0" err="1">
                <a:solidFill>
                  <a:schemeClr val="tx1"/>
                </a:solidFill>
              </a:rPr>
              <a:t>keo</a:t>
            </a:r>
            <a:r>
              <a:rPr lang="en-US" altLang="en-US" sz="2400" i="0" dirty="0">
                <a:solidFill>
                  <a:schemeClr val="tx1"/>
                </a:solidFill>
              </a:rPr>
              <a:t> </a:t>
            </a:r>
            <a:r>
              <a:rPr lang="en-US" altLang="en-US" sz="2400" i="0" dirty="0" err="1">
                <a:solidFill>
                  <a:schemeClr val="tx1"/>
                </a:solidFill>
              </a:rPr>
              <a:t>lạc</a:t>
            </a:r>
            <a:r>
              <a:rPr lang="en-US" altLang="en-US" sz="2400" i="0" dirty="0">
                <a:solidFill>
                  <a:schemeClr val="tx1"/>
                </a:solidFill>
              </a:rPr>
              <a:t> </a:t>
            </a:r>
            <a:r>
              <a:rPr lang="en-US" altLang="en-US" sz="2400" i="0" dirty="0" err="1">
                <a:solidFill>
                  <a:schemeClr val="tx1"/>
                </a:solidFill>
              </a:rPr>
              <a:t>đà</a:t>
            </a:r>
            <a:endParaRPr lang="en-US" altLang="en-US" sz="2400" i="0" dirty="0">
              <a:solidFill>
                <a:schemeClr val="tx1"/>
              </a:solidFill>
              <a:latin typeface="Arial" panose="020B0604020202020204" pitchFamily="34" charset="0"/>
            </a:endParaRPr>
          </a:p>
        </p:txBody>
      </p:sp>
      <p:pic>
        <p:nvPicPr>
          <p:cNvPr id="16" name="Picture 14" descr="Những loài cây kỳ quái chẳng sợ sa mạc -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925" y="1137704"/>
            <a:ext cx="4996151" cy="204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5"/>
          <p:cNvSpPr txBox="1">
            <a:spLocks noChangeArrowheads="1"/>
          </p:cNvSpPr>
          <p:nvPr/>
        </p:nvSpPr>
        <p:spPr bwMode="auto">
          <a:xfrm>
            <a:off x="6248400" y="2805832"/>
            <a:ext cx="1568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i="1">
                <a:solidFill>
                  <a:schemeClr val="tx2"/>
                </a:solidFill>
                <a:latin typeface="Times New Roman" panose="02020603050405020304" pitchFamily="18" charset="0"/>
              </a:defRPr>
            </a:lvl1pPr>
            <a:lvl2pPr marL="742950" indent="-285750" eaLnBrk="0" hangingPunct="0">
              <a:defRPr sz="3200" b="1" i="1">
                <a:solidFill>
                  <a:schemeClr val="tx2"/>
                </a:solidFill>
                <a:latin typeface="Times New Roman" panose="02020603050405020304" pitchFamily="18" charset="0"/>
              </a:defRPr>
            </a:lvl2pPr>
            <a:lvl3pPr marL="1143000" indent="-228600" eaLnBrk="0" hangingPunct="0">
              <a:defRPr sz="3200" b="1" i="1">
                <a:solidFill>
                  <a:schemeClr val="tx2"/>
                </a:solidFill>
                <a:latin typeface="Times New Roman" panose="02020603050405020304" pitchFamily="18" charset="0"/>
              </a:defRPr>
            </a:lvl3pPr>
            <a:lvl4pPr marL="1600200" indent="-228600" eaLnBrk="0" hangingPunct="0">
              <a:defRPr sz="3200" b="1" i="1">
                <a:solidFill>
                  <a:schemeClr val="tx2"/>
                </a:solidFill>
                <a:latin typeface="Times New Roman" panose="02020603050405020304" pitchFamily="18" charset="0"/>
              </a:defRPr>
            </a:lvl4pPr>
            <a:lvl5pPr marL="2057400" indent="-228600" eaLnBrk="0" hangingPunct="0">
              <a:defRPr sz="3200" b="1" i="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3200" b="1" i="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3200" b="1" i="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3200" b="1" i="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3200" b="1" i="1">
                <a:solidFill>
                  <a:schemeClr val="tx2"/>
                </a:solidFill>
                <a:latin typeface="Times New Roman" panose="02020603050405020304" pitchFamily="18" charset="0"/>
              </a:defRPr>
            </a:lvl9pPr>
          </a:lstStyle>
          <a:p>
            <a:pPr algn="l" eaLnBrk="1" hangingPunct="1">
              <a:spcBef>
                <a:spcPct val="50000"/>
              </a:spcBef>
            </a:pPr>
            <a:r>
              <a:rPr lang="en-US" altLang="en-US" sz="2400" i="0" dirty="0" err="1">
                <a:solidFill>
                  <a:schemeClr val="tx1"/>
                </a:solidFill>
              </a:rPr>
              <a:t>Cây</a:t>
            </a:r>
            <a:r>
              <a:rPr lang="en-US" altLang="en-US" sz="2400" i="0" dirty="0">
                <a:solidFill>
                  <a:schemeClr val="tx1"/>
                </a:solidFill>
              </a:rPr>
              <a:t> </a:t>
            </a:r>
            <a:r>
              <a:rPr lang="en-US" altLang="en-US" sz="2400" i="0" dirty="0" err="1">
                <a:solidFill>
                  <a:schemeClr val="tx1"/>
                </a:solidFill>
              </a:rPr>
              <a:t>lê</a:t>
            </a:r>
            <a:r>
              <a:rPr lang="en-US" altLang="en-US" sz="2400" i="0" dirty="0">
                <a:solidFill>
                  <a:schemeClr val="tx1"/>
                </a:solidFill>
              </a:rPr>
              <a:t> </a:t>
            </a:r>
            <a:r>
              <a:rPr lang="en-US" altLang="en-US" sz="2400" i="0" dirty="0" err="1">
                <a:solidFill>
                  <a:schemeClr val="tx1"/>
                </a:solidFill>
              </a:rPr>
              <a:t>gai</a:t>
            </a:r>
            <a:endParaRPr lang="en-US" altLang="en-US" sz="2400" i="0" dirty="0">
              <a:solidFill>
                <a:schemeClr val="tx1"/>
              </a:solidFill>
              <a:latin typeface="Arial" panose="020B0604020202020204" pitchFamily="34" charset="0"/>
            </a:endParaRPr>
          </a:p>
        </p:txBody>
      </p:sp>
      <p:sp>
        <p:nvSpPr>
          <p:cNvPr id="18" name="Text Box 16"/>
          <p:cNvSpPr txBox="1">
            <a:spLocks noChangeArrowheads="1"/>
          </p:cNvSpPr>
          <p:nvPr/>
        </p:nvSpPr>
        <p:spPr bwMode="auto">
          <a:xfrm>
            <a:off x="1524000" y="4721431"/>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i="1">
                <a:solidFill>
                  <a:schemeClr val="tx2"/>
                </a:solidFill>
                <a:latin typeface="Times New Roman" panose="02020603050405020304" pitchFamily="18" charset="0"/>
              </a:defRPr>
            </a:lvl1pPr>
            <a:lvl2pPr marL="742950" indent="-285750" eaLnBrk="0" hangingPunct="0">
              <a:defRPr sz="3200" b="1" i="1">
                <a:solidFill>
                  <a:schemeClr val="tx2"/>
                </a:solidFill>
                <a:latin typeface="Times New Roman" panose="02020603050405020304" pitchFamily="18" charset="0"/>
              </a:defRPr>
            </a:lvl2pPr>
            <a:lvl3pPr marL="1143000" indent="-228600" eaLnBrk="0" hangingPunct="0">
              <a:defRPr sz="3200" b="1" i="1">
                <a:solidFill>
                  <a:schemeClr val="tx2"/>
                </a:solidFill>
                <a:latin typeface="Times New Roman" panose="02020603050405020304" pitchFamily="18" charset="0"/>
              </a:defRPr>
            </a:lvl3pPr>
            <a:lvl4pPr marL="1600200" indent="-228600" eaLnBrk="0" hangingPunct="0">
              <a:defRPr sz="3200" b="1" i="1">
                <a:solidFill>
                  <a:schemeClr val="tx2"/>
                </a:solidFill>
                <a:latin typeface="Times New Roman" panose="02020603050405020304" pitchFamily="18" charset="0"/>
              </a:defRPr>
            </a:lvl4pPr>
            <a:lvl5pPr marL="2057400" indent="-228600" eaLnBrk="0" hangingPunct="0">
              <a:defRPr sz="3200" b="1" i="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3200" b="1" i="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3200" b="1" i="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3200" b="1" i="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3200" b="1" i="1">
                <a:solidFill>
                  <a:schemeClr val="tx2"/>
                </a:solidFill>
                <a:latin typeface="Times New Roman" panose="02020603050405020304" pitchFamily="18" charset="0"/>
              </a:defRPr>
            </a:lvl9pPr>
          </a:lstStyle>
          <a:p>
            <a:pPr algn="l" eaLnBrk="1" hangingPunct="1">
              <a:spcBef>
                <a:spcPct val="50000"/>
              </a:spcBef>
            </a:pPr>
            <a:r>
              <a:rPr lang="en-US" altLang="en-US" sz="2400" i="0" dirty="0" err="1">
                <a:solidFill>
                  <a:schemeClr val="tx1"/>
                </a:solidFill>
              </a:rPr>
              <a:t>Cây</a:t>
            </a:r>
            <a:r>
              <a:rPr lang="en-US" altLang="en-US" sz="2400" i="0" dirty="0">
                <a:solidFill>
                  <a:schemeClr val="tx1"/>
                </a:solidFill>
              </a:rPr>
              <a:t> </a:t>
            </a:r>
            <a:r>
              <a:rPr lang="en-US" altLang="en-US" sz="2400" i="0" dirty="0" err="1">
                <a:solidFill>
                  <a:schemeClr val="tx1"/>
                </a:solidFill>
              </a:rPr>
              <a:t>xương</a:t>
            </a:r>
            <a:r>
              <a:rPr lang="en-US" altLang="en-US" sz="2400" i="0" dirty="0">
                <a:solidFill>
                  <a:schemeClr val="tx1"/>
                </a:solidFill>
              </a:rPr>
              <a:t> </a:t>
            </a:r>
            <a:r>
              <a:rPr lang="en-US" altLang="en-US" sz="2400" i="0" dirty="0" err="1">
                <a:solidFill>
                  <a:schemeClr val="tx1"/>
                </a:solidFill>
              </a:rPr>
              <a:t>rồng</a:t>
            </a:r>
            <a:endParaRPr lang="en-US" altLang="en-US" sz="2400" i="0" dirty="0">
              <a:solidFill>
                <a:schemeClr val="tx1"/>
              </a:solidFill>
              <a:latin typeface="Arial" panose="020B0604020202020204" pitchFamily="34" charset="0"/>
            </a:endParaRPr>
          </a:p>
        </p:txBody>
      </p:sp>
      <p:sp>
        <p:nvSpPr>
          <p:cNvPr id="11" name="AutoShape 8"/>
          <p:cNvSpPr>
            <a:spLocks noChangeArrowheads="1"/>
          </p:cNvSpPr>
          <p:nvPr/>
        </p:nvSpPr>
        <p:spPr bwMode="auto">
          <a:xfrm>
            <a:off x="4800600" y="3391453"/>
            <a:ext cx="3955353" cy="1753858"/>
          </a:xfrm>
          <a:prstGeom prst="wedgeRoundRectCallout">
            <a:avLst>
              <a:gd name="adj1" fmla="val -76511"/>
              <a:gd name="adj2" fmla="val 86322"/>
              <a:gd name="adj3" fmla="val 16667"/>
            </a:avLst>
          </a:prstGeom>
          <a:solidFill>
            <a:schemeClr val="bg1"/>
          </a:solidFill>
          <a:ln w="9525" cap="flat" cmpd="sng">
            <a:solidFill>
              <a:srgbClr val="0000CC"/>
            </a:solidFill>
            <a:prstDash val="solid"/>
            <a:headEnd type="none" w="med" len="med"/>
            <a:tailEnd type="none" w="med" len="med"/>
          </a:ln>
        </p:spPr>
        <p:txBody>
          <a:bodyPr/>
          <a:lstStyle/>
          <a:p>
            <a:pPr marL="342900" indent="-342900" eaLnBrk="1" hangingPunct="1">
              <a:buFontTx/>
              <a:buChar char="-"/>
            </a:pPr>
            <a:r>
              <a:rPr lang="en-US" altLang="en-US" sz="2400" b="0" dirty="0" err="1" smtClean="0">
                <a:solidFill>
                  <a:srgbClr val="660066"/>
                </a:solidFill>
              </a:rPr>
              <a:t>Rễ</a:t>
            </a:r>
            <a:r>
              <a:rPr lang="en-US" altLang="en-US" sz="2400" b="0" dirty="0" smtClean="0">
                <a:solidFill>
                  <a:srgbClr val="660066"/>
                </a:solidFill>
              </a:rPr>
              <a:t> </a:t>
            </a:r>
            <a:r>
              <a:rPr lang="en-US" altLang="en-US" sz="2400" b="0" dirty="0" err="1">
                <a:solidFill>
                  <a:srgbClr val="660066"/>
                </a:solidFill>
              </a:rPr>
              <a:t>ăn</a:t>
            </a:r>
            <a:r>
              <a:rPr lang="en-US" altLang="en-US" sz="2400" b="0" dirty="0">
                <a:solidFill>
                  <a:srgbClr val="660066"/>
                </a:solidFill>
              </a:rPr>
              <a:t> </a:t>
            </a:r>
            <a:r>
              <a:rPr lang="en-US" altLang="en-US" sz="2400" b="0" dirty="0" err="1">
                <a:solidFill>
                  <a:srgbClr val="660066"/>
                </a:solidFill>
              </a:rPr>
              <a:t>sâu</a:t>
            </a:r>
            <a:r>
              <a:rPr lang="en-US" altLang="en-US" sz="2400" b="0" dirty="0">
                <a:solidFill>
                  <a:srgbClr val="660066"/>
                </a:solidFill>
              </a:rPr>
              <a:t>, </a:t>
            </a:r>
            <a:r>
              <a:rPr lang="en-US" altLang="en-US" sz="2400" b="0" dirty="0" err="1">
                <a:solidFill>
                  <a:srgbClr val="660066"/>
                </a:solidFill>
              </a:rPr>
              <a:t>lan</a:t>
            </a:r>
            <a:r>
              <a:rPr lang="en-US" altLang="en-US" sz="2400" b="0" dirty="0">
                <a:solidFill>
                  <a:srgbClr val="660066"/>
                </a:solidFill>
              </a:rPr>
              <a:t> </a:t>
            </a:r>
            <a:r>
              <a:rPr lang="en-US" altLang="en-US" sz="2400" b="0" dirty="0" err="1" smtClean="0">
                <a:solidFill>
                  <a:srgbClr val="660066"/>
                </a:solidFill>
              </a:rPr>
              <a:t>rộng</a:t>
            </a:r>
            <a:r>
              <a:rPr lang="en-US" altLang="en-US" sz="2400" b="0" dirty="0" smtClean="0">
                <a:solidFill>
                  <a:srgbClr val="660066"/>
                </a:solidFill>
              </a:rPr>
              <a:t>.</a:t>
            </a:r>
          </a:p>
          <a:p>
            <a:pPr marL="342900" indent="-342900" eaLnBrk="1" hangingPunct="1">
              <a:buFontTx/>
              <a:buChar char="-"/>
            </a:pPr>
            <a:r>
              <a:rPr lang="en-US" altLang="en-US" sz="2400" b="0" dirty="0" err="1" smtClean="0">
                <a:solidFill>
                  <a:srgbClr val="660066"/>
                </a:solidFill>
              </a:rPr>
              <a:t>Thân</a:t>
            </a:r>
            <a:r>
              <a:rPr lang="en-US" altLang="en-US" sz="2400" b="0" dirty="0" smtClean="0">
                <a:solidFill>
                  <a:srgbClr val="660066"/>
                </a:solidFill>
              </a:rPr>
              <a:t> </a:t>
            </a:r>
            <a:r>
              <a:rPr lang="en-US" altLang="en-US" sz="2400" b="0" dirty="0" err="1">
                <a:solidFill>
                  <a:srgbClr val="660066"/>
                </a:solidFill>
              </a:rPr>
              <a:t>mọng</a:t>
            </a:r>
            <a:r>
              <a:rPr lang="en-US" altLang="en-US" sz="2400" b="0" dirty="0">
                <a:solidFill>
                  <a:srgbClr val="660066"/>
                </a:solidFill>
              </a:rPr>
              <a:t> </a:t>
            </a:r>
            <a:r>
              <a:rPr lang="en-US" altLang="en-US" sz="2400" b="0" dirty="0" err="1" smtClean="0">
                <a:solidFill>
                  <a:srgbClr val="660066"/>
                </a:solidFill>
              </a:rPr>
              <a:t>nước</a:t>
            </a:r>
            <a:endParaRPr lang="en-US" altLang="en-US" sz="2400" b="0" dirty="0">
              <a:solidFill>
                <a:srgbClr val="660066"/>
              </a:solidFill>
            </a:endParaRPr>
          </a:p>
          <a:p>
            <a:pPr marL="342900" indent="-342900" eaLnBrk="1" hangingPunct="1">
              <a:buFontTx/>
              <a:buChar char="-"/>
            </a:pPr>
            <a:r>
              <a:rPr lang="en-US" altLang="en-US" sz="2400" b="0" dirty="0" err="1" smtClean="0">
                <a:solidFill>
                  <a:srgbClr val="660066"/>
                </a:solidFill>
              </a:rPr>
              <a:t>Lá</a:t>
            </a:r>
            <a:r>
              <a:rPr lang="en-US" altLang="en-US" sz="2400" b="0" dirty="0" smtClean="0">
                <a:solidFill>
                  <a:srgbClr val="660066"/>
                </a:solidFill>
              </a:rPr>
              <a:t> </a:t>
            </a:r>
            <a:r>
              <a:rPr lang="en-US" altLang="en-US" sz="2400" b="0" dirty="0" err="1">
                <a:solidFill>
                  <a:srgbClr val="660066"/>
                </a:solidFill>
              </a:rPr>
              <a:t>tiêu</a:t>
            </a:r>
            <a:r>
              <a:rPr lang="en-US" altLang="en-US" sz="2400" b="0" dirty="0">
                <a:solidFill>
                  <a:srgbClr val="660066"/>
                </a:solidFill>
              </a:rPr>
              <a:t> </a:t>
            </a:r>
            <a:r>
              <a:rPr lang="en-US" altLang="en-US" sz="2400" b="0" dirty="0" err="1">
                <a:solidFill>
                  <a:srgbClr val="660066"/>
                </a:solidFill>
              </a:rPr>
              <a:t>giảm</a:t>
            </a:r>
            <a:r>
              <a:rPr lang="en-US" altLang="en-US" sz="2400" b="0" dirty="0">
                <a:solidFill>
                  <a:srgbClr val="660066"/>
                </a:solidFill>
              </a:rPr>
              <a:t> </a:t>
            </a:r>
            <a:r>
              <a:rPr lang="en-US" altLang="en-US" sz="2400" b="0" dirty="0" err="1">
                <a:solidFill>
                  <a:srgbClr val="660066"/>
                </a:solidFill>
              </a:rPr>
              <a:t>hoặc</a:t>
            </a:r>
            <a:r>
              <a:rPr lang="en-US" altLang="en-US" sz="2400" b="0" dirty="0">
                <a:solidFill>
                  <a:srgbClr val="660066"/>
                </a:solidFill>
              </a:rPr>
              <a:t> </a:t>
            </a:r>
            <a:r>
              <a:rPr lang="en-US" altLang="en-US" sz="2400" b="0" dirty="0" err="1">
                <a:solidFill>
                  <a:srgbClr val="660066"/>
                </a:solidFill>
              </a:rPr>
              <a:t>biến</a:t>
            </a:r>
            <a:r>
              <a:rPr lang="en-US" altLang="en-US" sz="2400" b="0" dirty="0">
                <a:solidFill>
                  <a:srgbClr val="660066"/>
                </a:solidFill>
              </a:rPr>
              <a:t> </a:t>
            </a:r>
            <a:r>
              <a:rPr lang="en-US" altLang="en-US" sz="2400" b="0" dirty="0" err="1">
                <a:solidFill>
                  <a:srgbClr val="660066"/>
                </a:solidFill>
              </a:rPr>
              <a:t>thành</a:t>
            </a:r>
            <a:r>
              <a:rPr lang="en-US" altLang="en-US" sz="2400" b="0" dirty="0">
                <a:solidFill>
                  <a:srgbClr val="660066"/>
                </a:solidFill>
              </a:rPr>
              <a:t> </a:t>
            </a:r>
            <a:r>
              <a:rPr lang="en-US" altLang="en-US" sz="2400" b="0" dirty="0" err="1">
                <a:solidFill>
                  <a:srgbClr val="660066"/>
                </a:solidFill>
              </a:rPr>
              <a:t>gai</a:t>
            </a:r>
            <a:endParaRPr lang="en-US" altLang="en-US" sz="2400" b="0" dirty="0">
              <a:solidFill>
                <a:srgbClr val="66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73"/>
                                        </p:tgtEl>
                                        <p:attrNameLst>
                                          <p:attrName>style.visibility</p:attrName>
                                        </p:attrNameLst>
                                      </p:cBhvr>
                                      <p:to>
                                        <p:strVal val="visible"/>
                                      </p:to>
                                    </p:set>
                                    <p:animEffect transition="in" filter="box(in)">
                                      <p:cBhvr>
                                        <p:cTn id="7" dur="500"/>
                                        <p:tgtEl>
                                          <p:spTgt spid="1947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3"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6" descr="lac_1"/>
          <p:cNvPicPr>
            <a:picLocks noChangeAspect="1"/>
          </p:cNvPicPr>
          <p:nvPr/>
        </p:nvPicPr>
        <p:blipFill>
          <a:blip r:embed="rId2"/>
          <a:stretch>
            <a:fillRect/>
          </a:stretch>
        </p:blipFill>
        <p:spPr>
          <a:xfrm>
            <a:off x="4306483" y="1339850"/>
            <a:ext cx="2971800" cy="4876800"/>
          </a:xfrm>
          <a:prstGeom prst="rect">
            <a:avLst/>
          </a:prstGeom>
          <a:noFill/>
          <a:ln w="9525">
            <a:noFill/>
          </a:ln>
        </p:spPr>
      </p:pic>
      <p:sp>
        <p:nvSpPr>
          <p:cNvPr id="21511" name="AutoShape 7"/>
          <p:cNvSpPr/>
          <p:nvPr/>
        </p:nvSpPr>
        <p:spPr>
          <a:xfrm>
            <a:off x="7080251" y="1146978"/>
            <a:ext cx="1908175" cy="4284643"/>
          </a:xfrm>
          <a:prstGeom prst="wedgeEllipseCallout">
            <a:avLst>
              <a:gd name="adj1" fmla="val -68819"/>
              <a:gd name="adj2" fmla="val 19597"/>
            </a:avLst>
          </a:prstGeom>
          <a:solidFill>
            <a:schemeClr val="accent3">
              <a:lumMod val="95000"/>
            </a:schemeClr>
          </a:solidFill>
          <a:ln>
            <a:noFill/>
          </a:ln>
        </p:spPr>
        <p:txBody>
          <a:bodyPr wrap="square">
            <a:spAutoFit/>
          </a:bodyPr>
          <a:lstStyle/>
          <a:p>
            <a:pPr eaLnBrk="1" hangingPunct="1">
              <a:spcBef>
                <a:spcPct val="50000"/>
              </a:spcBef>
            </a:pPr>
            <a:r>
              <a:rPr lang="en-US" altLang="en-US" sz="2400" dirty="0">
                <a:solidFill>
                  <a:srgbClr val="FF3300"/>
                </a:solidFill>
                <a:cs typeface="Times New Roman" panose="02020603050405020304" pitchFamily="18" charset="0"/>
              </a:rPr>
              <a:t>Cây sống nơi ẩm có nhiều ánh sáng thường có đặc điểm gì?</a:t>
            </a:r>
          </a:p>
        </p:txBody>
      </p:sp>
      <p:sp>
        <p:nvSpPr>
          <p:cNvPr id="21512" name="AutoShape 8"/>
          <p:cNvSpPr/>
          <p:nvPr/>
        </p:nvSpPr>
        <p:spPr>
          <a:xfrm>
            <a:off x="6569389" y="2133600"/>
            <a:ext cx="2286000" cy="2057400"/>
          </a:xfrm>
          <a:prstGeom prst="wedgeEllipseCallout">
            <a:avLst>
              <a:gd name="adj1" fmla="val -64306"/>
              <a:gd name="adj2" fmla="val 28394"/>
            </a:avLst>
          </a:prstGeom>
          <a:solidFill>
            <a:schemeClr val="bg1"/>
          </a:solidFill>
          <a:ln w="9525" cap="flat" cmpd="sng">
            <a:solidFill>
              <a:srgbClr val="0000CC"/>
            </a:solidFill>
            <a:prstDash val="solid"/>
            <a:headEnd type="none" w="med" len="med"/>
            <a:tailEnd type="none" w="med" len="med"/>
          </a:ln>
        </p:spPr>
        <p:txBody>
          <a:bodyPr/>
          <a:lstStyle/>
          <a:p>
            <a:pPr algn="ctr" eaLnBrk="1" hangingPunct="1"/>
            <a:r>
              <a:rPr lang="en-US" altLang="en-US" sz="2400" b="0" dirty="0">
                <a:solidFill>
                  <a:srgbClr val="660066"/>
                </a:solidFill>
              </a:rPr>
              <a:t>Có phiến lá hẹp, mô giậu phát triển</a:t>
            </a:r>
          </a:p>
        </p:txBody>
      </p:sp>
      <p:sp>
        <p:nvSpPr>
          <p:cNvPr id="7" name="Text Box 4"/>
          <p:cNvSpPr txBox="1"/>
          <p:nvPr/>
        </p:nvSpPr>
        <p:spPr>
          <a:xfrm>
            <a:off x="457200" y="50906"/>
            <a:ext cx="8686800" cy="1169551"/>
          </a:xfrm>
          <a:prstGeom prst="rect">
            <a:avLst/>
          </a:prstGeom>
          <a:noFill/>
          <a:ln w="9525">
            <a:noFill/>
          </a:ln>
        </p:spPr>
        <p:txBody>
          <a:bodyPr wrap="square">
            <a:spAutoFit/>
          </a:bodyPr>
          <a:lstStyle>
            <a:defPPr>
              <a:defRPr lang="en-US"/>
            </a:defPPr>
            <a:lvl1pPr marL="457200" indent="-457200" eaLnBrk="1" hangingPunct="1">
              <a:spcBef>
                <a:spcPct val="50000"/>
              </a:spcBef>
              <a:buAutoNum type="romanUcPeriod"/>
              <a:defRPr sz="2800">
                <a:solidFill>
                  <a:srgbClr val="CC0099"/>
                </a:solidFill>
              </a:defRPr>
            </a:lvl1pPr>
          </a:lstStyle>
          <a:p>
            <a:r>
              <a:rPr lang="en-US" altLang="en-US" dirty="0"/>
              <a:t>Ảnh hưởng của nhiệt độ lên đời sống sinh vật</a:t>
            </a:r>
          </a:p>
          <a:p>
            <a:r>
              <a:rPr lang="en-US" altLang="en-US" dirty="0"/>
              <a:t>Ảnh hưởng của độ ẩm lên đời sống sinh vật</a:t>
            </a:r>
          </a:p>
        </p:txBody>
      </p:sp>
      <p:pic>
        <p:nvPicPr>
          <p:cNvPr id="2" name="Picture 1"/>
          <p:cNvPicPr>
            <a:picLocks noChangeAspect="1"/>
          </p:cNvPicPr>
          <p:nvPr/>
        </p:nvPicPr>
        <p:blipFill>
          <a:blip r:embed="rId3"/>
          <a:stretch>
            <a:fillRect/>
          </a:stretch>
        </p:blipFill>
        <p:spPr>
          <a:xfrm>
            <a:off x="4926748" y="3363426"/>
            <a:ext cx="1426588" cy="969348"/>
          </a:xfrm>
          <a:prstGeom prst="rect">
            <a:avLst/>
          </a:prstGeom>
        </p:spPr>
      </p:pic>
      <p:pic>
        <p:nvPicPr>
          <p:cNvPr id="9" name="il_fi" descr="HQPD_13539231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20456"/>
            <a:ext cx="4279241" cy="252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2"/>
          <p:cNvSpPr txBox="1">
            <a:spLocks noChangeArrowheads="1"/>
          </p:cNvSpPr>
          <p:nvPr/>
        </p:nvSpPr>
        <p:spPr bwMode="auto">
          <a:xfrm>
            <a:off x="1586377" y="332105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i="1">
                <a:solidFill>
                  <a:schemeClr val="tx2"/>
                </a:solidFill>
                <a:latin typeface="Times New Roman" panose="02020603050405020304" pitchFamily="18" charset="0"/>
              </a:defRPr>
            </a:lvl1pPr>
            <a:lvl2pPr marL="742950" indent="-285750" eaLnBrk="0" hangingPunct="0">
              <a:defRPr sz="3200" b="1" i="1">
                <a:solidFill>
                  <a:schemeClr val="tx2"/>
                </a:solidFill>
                <a:latin typeface="Times New Roman" panose="02020603050405020304" pitchFamily="18" charset="0"/>
              </a:defRPr>
            </a:lvl2pPr>
            <a:lvl3pPr marL="1143000" indent="-228600" eaLnBrk="0" hangingPunct="0">
              <a:defRPr sz="3200" b="1" i="1">
                <a:solidFill>
                  <a:schemeClr val="tx2"/>
                </a:solidFill>
                <a:latin typeface="Times New Roman" panose="02020603050405020304" pitchFamily="18" charset="0"/>
              </a:defRPr>
            </a:lvl3pPr>
            <a:lvl4pPr marL="1600200" indent="-228600" eaLnBrk="0" hangingPunct="0">
              <a:defRPr sz="3200" b="1" i="1">
                <a:solidFill>
                  <a:schemeClr val="tx2"/>
                </a:solidFill>
                <a:latin typeface="Times New Roman" panose="02020603050405020304" pitchFamily="18" charset="0"/>
              </a:defRPr>
            </a:lvl4pPr>
            <a:lvl5pPr marL="2057400" indent="-228600" eaLnBrk="0" hangingPunct="0">
              <a:defRPr sz="3200" b="1" i="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3200" b="1" i="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3200" b="1" i="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3200" b="1" i="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3200" b="1" i="1">
                <a:solidFill>
                  <a:schemeClr val="tx2"/>
                </a:solidFill>
                <a:latin typeface="Times New Roman" panose="02020603050405020304" pitchFamily="18" charset="0"/>
              </a:defRPr>
            </a:lvl9pPr>
          </a:lstStyle>
          <a:p>
            <a:pPr algn="l" eaLnBrk="1" hangingPunct="1">
              <a:spcBef>
                <a:spcPct val="50000"/>
              </a:spcBef>
            </a:pPr>
            <a:r>
              <a:rPr lang="en-US" altLang="en-US" sz="2400" i="0" dirty="0">
                <a:solidFill>
                  <a:schemeClr val="tx1"/>
                </a:solidFill>
              </a:rPr>
              <a:t>Cây dừa nước</a:t>
            </a:r>
            <a:endParaRPr lang="en-US" altLang="en-US" sz="1800" i="0" dirty="0">
              <a:solidFill>
                <a:schemeClr val="tx1"/>
              </a:solidFill>
              <a:latin typeface="Arial" panose="020B0604020202020204" pitchFamily="34" charset="0"/>
            </a:endParaRPr>
          </a:p>
        </p:txBody>
      </p:sp>
      <p:pic>
        <p:nvPicPr>
          <p:cNvPr id="11" name="il_fi" descr="10_caylua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09999"/>
            <a:ext cx="4279241" cy="287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4"/>
          <p:cNvSpPr txBox="1">
            <a:spLocks noChangeArrowheads="1"/>
          </p:cNvSpPr>
          <p:nvPr/>
        </p:nvSpPr>
        <p:spPr bwMode="auto">
          <a:xfrm>
            <a:off x="1676400" y="6226934"/>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i="1">
                <a:solidFill>
                  <a:schemeClr val="tx2"/>
                </a:solidFill>
                <a:latin typeface="Times New Roman" panose="02020603050405020304" pitchFamily="18" charset="0"/>
              </a:defRPr>
            </a:lvl1pPr>
            <a:lvl2pPr marL="742950" indent="-285750" eaLnBrk="0" hangingPunct="0">
              <a:defRPr sz="3200" b="1" i="1">
                <a:solidFill>
                  <a:schemeClr val="tx2"/>
                </a:solidFill>
                <a:latin typeface="Times New Roman" panose="02020603050405020304" pitchFamily="18" charset="0"/>
              </a:defRPr>
            </a:lvl2pPr>
            <a:lvl3pPr marL="1143000" indent="-228600" eaLnBrk="0" hangingPunct="0">
              <a:defRPr sz="3200" b="1" i="1">
                <a:solidFill>
                  <a:schemeClr val="tx2"/>
                </a:solidFill>
                <a:latin typeface="Times New Roman" panose="02020603050405020304" pitchFamily="18" charset="0"/>
              </a:defRPr>
            </a:lvl3pPr>
            <a:lvl4pPr marL="1600200" indent="-228600" eaLnBrk="0" hangingPunct="0">
              <a:defRPr sz="3200" b="1" i="1">
                <a:solidFill>
                  <a:schemeClr val="tx2"/>
                </a:solidFill>
                <a:latin typeface="Times New Roman" panose="02020603050405020304" pitchFamily="18" charset="0"/>
              </a:defRPr>
            </a:lvl4pPr>
            <a:lvl5pPr marL="2057400" indent="-228600" eaLnBrk="0" hangingPunct="0">
              <a:defRPr sz="3200" b="1" i="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3200" b="1" i="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3200" b="1" i="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3200" b="1" i="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3200" b="1" i="1">
                <a:solidFill>
                  <a:schemeClr val="tx2"/>
                </a:solidFill>
                <a:latin typeface="Times New Roman" panose="02020603050405020304" pitchFamily="18" charset="0"/>
              </a:defRPr>
            </a:lvl9pPr>
          </a:lstStyle>
          <a:p>
            <a:pPr algn="l" eaLnBrk="1" hangingPunct="1">
              <a:spcBef>
                <a:spcPct val="50000"/>
              </a:spcBef>
            </a:pPr>
            <a:r>
              <a:rPr lang="en-US" altLang="en-US" sz="2400" i="0" dirty="0">
                <a:solidFill>
                  <a:schemeClr val="tx1"/>
                </a:solidFill>
              </a:rPr>
              <a:t>Cây lúa</a:t>
            </a:r>
            <a:endParaRPr lang="en-US" altLang="en-US" sz="1800" i="0" dirty="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box(in)">
                                      <p:cBhvr>
                                        <p:cTn id="7" dur="500"/>
                                        <p:tgtEl>
                                          <p:spTgt spid="215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21511"/>
                                        </p:tgtEl>
                                      </p:cBhvr>
                                    </p:animEffect>
                                    <p:set>
                                      <p:cBhvr>
                                        <p:cTn id="12" dur="1" fill="hold">
                                          <p:stCondLst>
                                            <p:cond delay="499"/>
                                          </p:stCondLst>
                                        </p:cTn>
                                        <p:tgtEl>
                                          <p:spTgt spid="21511"/>
                                        </p:tgtEl>
                                        <p:attrNameLst>
                                          <p:attrName>style.visibility</p:attrName>
                                        </p:attrNameLst>
                                      </p:cBhvr>
                                      <p:to>
                                        <p:strVal val="hidden"/>
                                      </p:to>
                                    </p:se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21512"/>
                                        </p:tgtEl>
                                        <p:attrNameLst>
                                          <p:attrName>style.visibility</p:attrName>
                                        </p:attrNameLst>
                                      </p:cBhvr>
                                      <p:to>
                                        <p:strVal val="visible"/>
                                      </p:to>
                                    </p:set>
                                    <p:animEffect transition="in" filter="box(in)">
                                      <p:cBhvr>
                                        <p:cTn id="16"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p:bldP spid="21511" grpId="1" animBg="1"/>
      <p:bldP spid="215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AutoShape 6"/>
          <p:cNvSpPr/>
          <p:nvPr/>
        </p:nvSpPr>
        <p:spPr>
          <a:xfrm>
            <a:off x="228600" y="1295400"/>
            <a:ext cx="8121650" cy="3396436"/>
          </a:xfrm>
          <a:prstGeom prst="star24">
            <a:avLst>
              <a:gd name="adj" fmla="val 37500"/>
            </a:avLst>
          </a:prstGeom>
          <a:solidFill>
            <a:schemeClr val="accent3">
              <a:lumMod val="95000"/>
            </a:schemeClr>
          </a:solidFill>
          <a:ln>
            <a:noFill/>
          </a:ln>
        </p:spPr>
        <p:txBody>
          <a:bodyPr wrap="square">
            <a:spAutoFit/>
          </a:bodyPr>
          <a:lstStyle/>
          <a:p>
            <a:pPr algn="ctr" eaLnBrk="1" hangingPunct="1">
              <a:spcBef>
                <a:spcPct val="50000"/>
              </a:spcBef>
            </a:pPr>
            <a:r>
              <a:rPr lang="en-US" altLang="en-US" sz="2800" dirty="0">
                <a:solidFill>
                  <a:srgbClr val="FF3300"/>
                </a:solidFill>
                <a:cs typeface="Times New Roman" panose="02020603050405020304" pitchFamily="18" charset="0"/>
              </a:rPr>
              <a:t>Độ ẩm môi trường có ảnh</a:t>
            </a:r>
          </a:p>
          <a:p>
            <a:pPr algn="ctr" eaLnBrk="1" hangingPunct="1">
              <a:spcBef>
                <a:spcPct val="50000"/>
              </a:spcBef>
            </a:pPr>
            <a:r>
              <a:rPr lang="en-US" altLang="en-US" sz="2800" dirty="0">
                <a:solidFill>
                  <a:srgbClr val="FF3300"/>
                </a:solidFill>
                <a:cs typeface="Times New Roman" panose="02020603050405020304" pitchFamily="18" charset="0"/>
              </a:rPr>
              <a:t> hưởng như thế nào đối</a:t>
            </a:r>
          </a:p>
          <a:p>
            <a:pPr algn="ctr" eaLnBrk="1" hangingPunct="1">
              <a:spcBef>
                <a:spcPct val="50000"/>
              </a:spcBef>
            </a:pPr>
            <a:r>
              <a:rPr lang="en-US" altLang="en-US" sz="2800" dirty="0">
                <a:solidFill>
                  <a:srgbClr val="FF3300"/>
                </a:solidFill>
                <a:cs typeface="Times New Roman" panose="02020603050405020304" pitchFamily="18" charset="0"/>
              </a:rPr>
              <a:t> với sinh vật?</a:t>
            </a:r>
          </a:p>
        </p:txBody>
      </p:sp>
      <p:sp>
        <p:nvSpPr>
          <p:cNvPr id="24583" name="AutoShape 7"/>
          <p:cNvSpPr/>
          <p:nvPr/>
        </p:nvSpPr>
        <p:spPr>
          <a:xfrm>
            <a:off x="0" y="3890010"/>
            <a:ext cx="8860155" cy="2815590"/>
          </a:xfrm>
          <a:prstGeom prst="star24">
            <a:avLst>
              <a:gd name="adj" fmla="val 37500"/>
            </a:avLst>
          </a:prstGeom>
          <a:solidFill>
            <a:schemeClr val="bg1"/>
          </a:solidFill>
          <a:ln w="9525" cap="flat" cmpd="sng">
            <a:solidFill>
              <a:srgbClr val="0000CC"/>
            </a:solidFill>
            <a:prstDash val="solid"/>
            <a:headEnd type="none" w="med" len="med"/>
            <a:tailEnd type="none" w="med" len="med"/>
          </a:ln>
        </p:spPr>
        <p:txBody>
          <a:bodyPr/>
          <a:lstStyle/>
          <a:p>
            <a:pPr marL="342900" indent="-342900" eaLnBrk="1" hangingPunct="1">
              <a:buFontTx/>
              <a:buChar char="-"/>
            </a:pPr>
            <a:r>
              <a:rPr lang="en-US" altLang="en-US" sz="2800" b="0" dirty="0">
                <a:solidFill>
                  <a:srgbClr val="660066"/>
                </a:solidFill>
              </a:rPr>
              <a:t>Độ ẩm môi trường có ảnh</a:t>
            </a:r>
          </a:p>
          <a:p>
            <a:pPr marL="342900" indent="-342900" eaLnBrk="1" hangingPunct="1">
              <a:buFontTx/>
              <a:buChar char="-"/>
            </a:pPr>
            <a:r>
              <a:rPr lang="en-US" altLang="en-US" sz="2800" b="0" dirty="0">
                <a:solidFill>
                  <a:srgbClr val="660066"/>
                </a:solidFill>
              </a:rPr>
              <a:t> hưởng đến đặc điểm</a:t>
            </a:r>
          </a:p>
          <a:p>
            <a:pPr marL="342900" indent="-342900" eaLnBrk="1" hangingPunct="1">
              <a:buFontTx/>
              <a:buChar char="-"/>
            </a:pPr>
            <a:r>
              <a:rPr lang="en-US" altLang="en-US" sz="2800" b="0" dirty="0">
                <a:solidFill>
                  <a:srgbClr val="660066"/>
                </a:solidFill>
              </a:rPr>
              <a:t> hình thái của </a:t>
            </a:r>
          </a:p>
          <a:p>
            <a:pPr marL="342900" indent="-342900" eaLnBrk="1" hangingPunct="1">
              <a:buFontTx/>
              <a:buChar char="-"/>
            </a:pPr>
            <a:r>
              <a:rPr lang="en-US" altLang="en-US" sz="2800" b="0" dirty="0">
                <a:solidFill>
                  <a:srgbClr val="660066"/>
                </a:solidFill>
              </a:rPr>
              <a:t>sinh vật</a:t>
            </a:r>
          </a:p>
        </p:txBody>
      </p:sp>
      <p:sp>
        <p:nvSpPr>
          <p:cNvPr id="7" name="Text Box 4"/>
          <p:cNvSpPr txBox="1"/>
          <p:nvPr/>
        </p:nvSpPr>
        <p:spPr>
          <a:xfrm>
            <a:off x="457200" y="50906"/>
            <a:ext cx="8686800" cy="1169551"/>
          </a:xfrm>
          <a:prstGeom prst="rect">
            <a:avLst/>
          </a:prstGeom>
          <a:noFill/>
          <a:ln w="9525">
            <a:noFill/>
          </a:ln>
        </p:spPr>
        <p:txBody>
          <a:bodyPr wrap="square">
            <a:spAutoFit/>
          </a:bodyPr>
          <a:lstStyle>
            <a:defPPr>
              <a:defRPr lang="en-US"/>
            </a:defPPr>
            <a:lvl1pPr marL="457200" indent="-457200" eaLnBrk="1" hangingPunct="1">
              <a:spcBef>
                <a:spcPct val="50000"/>
              </a:spcBef>
              <a:buAutoNum type="romanUcPeriod"/>
              <a:defRPr sz="2800">
                <a:solidFill>
                  <a:srgbClr val="CC0099"/>
                </a:solidFill>
              </a:defRPr>
            </a:lvl1pPr>
          </a:lstStyle>
          <a:p>
            <a:r>
              <a:rPr lang="en-US" altLang="en-US" dirty="0"/>
              <a:t>Ảnh hưởng của nhiệt độ lên đời sống sinh vật</a:t>
            </a:r>
          </a:p>
          <a:p>
            <a:r>
              <a:rPr lang="en-US" altLang="en-US" dirty="0"/>
              <a:t>Ảnh hưởng của độ ẩm lên đời sống sinh vật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box(in)">
                                      <p:cBhvr>
                                        <p:cTn id="7" dur="500"/>
                                        <p:tgtEl>
                                          <p:spTgt spid="2458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583"/>
                                        </p:tgtEl>
                                        <p:attrNameLst>
                                          <p:attrName>style.visibility</p:attrName>
                                        </p:attrNameLst>
                                      </p:cBhvr>
                                      <p:to>
                                        <p:strVal val="visible"/>
                                      </p:to>
                                    </p:set>
                                    <p:animEffect transition="in" filter="box(in)">
                                      <p:cBhvr>
                                        <p:cTn id="12"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ldLvl="0" animBg="1"/>
      <p:bldP spid="2458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250px-Orchid"/>
          <p:cNvPicPr>
            <a:picLocks noChangeAspect="1"/>
          </p:cNvPicPr>
          <p:nvPr/>
        </p:nvPicPr>
        <p:blipFill>
          <a:blip r:embed="rId2"/>
          <a:stretch>
            <a:fillRect/>
          </a:stretch>
        </p:blipFill>
        <p:spPr>
          <a:xfrm>
            <a:off x="0" y="3733800"/>
            <a:ext cx="4648200" cy="3124200"/>
          </a:xfrm>
          <a:prstGeom prst="rect">
            <a:avLst/>
          </a:prstGeom>
          <a:noFill/>
          <a:ln w="9525">
            <a:noFill/>
          </a:ln>
        </p:spPr>
      </p:pic>
      <p:pic>
        <p:nvPicPr>
          <p:cNvPr id="18435" name="Picture 3" descr="52882059vq2"/>
          <p:cNvPicPr>
            <a:picLocks noChangeAspect="1"/>
          </p:cNvPicPr>
          <p:nvPr/>
        </p:nvPicPr>
        <p:blipFill>
          <a:blip r:embed="rId3"/>
          <a:stretch>
            <a:fillRect/>
          </a:stretch>
        </p:blipFill>
        <p:spPr>
          <a:xfrm>
            <a:off x="4800600" y="1295400"/>
            <a:ext cx="4114800" cy="2209800"/>
          </a:xfrm>
          <a:prstGeom prst="rect">
            <a:avLst/>
          </a:prstGeom>
          <a:noFill/>
          <a:ln w="9525">
            <a:noFill/>
          </a:ln>
        </p:spPr>
      </p:pic>
      <p:pic>
        <p:nvPicPr>
          <p:cNvPr id="18436" name="Picture 4" descr="Rau càng cua có tác dụng chữa trị chứng nhiệt miệng (nổi mụn hoặc lỡ miệng do nóng), huyết nhiệt sinh mụn nhọt, vị nhiệt sinh táo bón, tiểu buốt gắt hoặc đau mỏi cơ khớp do thời tiết"/>
          <p:cNvPicPr>
            <a:picLocks noChangeAspect="1"/>
          </p:cNvPicPr>
          <p:nvPr/>
        </p:nvPicPr>
        <p:blipFill>
          <a:blip r:embed="rId4"/>
          <a:stretch>
            <a:fillRect/>
          </a:stretch>
        </p:blipFill>
        <p:spPr>
          <a:xfrm>
            <a:off x="4800600" y="3581400"/>
            <a:ext cx="4114800" cy="3276600"/>
          </a:xfrm>
          <a:prstGeom prst="rect">
            <a:avLst/>
          </a:prstGeom>
          <a:noFill/>
          <a:ln w="9525">
            <a:noFill/>
          </a:ln>
        </p:spPr>
      </p:pic>
      <p:sp>
        <p:nvSpPr>
          <p:cNvPr id="18438" name="AutoShape 9"/>
          <p:cNvSpPr/>
          <p:nvPr/>
        </p:nvSpPr>
        <p:spPr>
          <a:xfrm>
            <a:off x="609600" y="1447800"/>
            <a:ext cx="3505200" cy="1524000"/>
          </a:xfrm>
          <a:prstGeom prst="star16">
            <a:avLst>
              <a:gd name="adj" fmla="val 37500"/>
            </a:avLst>
          </a:prstGeom>
          <a:solidFill>
            <a:schemeClr val="bg1"/>
          </a:solidFill>
          <a:ln w="9525" cap="flat" cmpd="sng">
            <a:solidFill>
              <a:srgbClr val="0000CC"/>
            </a:solidFill>
            <a:prstDash val="solid"/>
            <a:miter/>
            <a:headEnd type="none" w="med" len="med"/>
            <a:tailEnd type="none" w="med" len="med"/>
          </a:ln>
        </p:spPr>
        <p:txBody>
          <a:bodyPr wrap="none" anchor="ctr" anchorCtr="0"/>
          <a:lstStyle/>
          <a:p>
            <a:pPr algn="ctr" eaLnBrk="1" hangingPunct="1"/>
            <a:r>
              <a:rPr lang="en-US" altLang="en-US" sz="2400" dirty="0">
                <a:solidFill>
                  <a:srgbClr val="CC0099"/>
                </a:solidFill>
                <a:latin typeface="Times New Roman" panose="02020603050405020304" pitchFamily="18" charset="0"/>
              </a:rPr>
              <a:t>Thực vật ưa ẩm</a:t>
            </a:r>
          </a:p>
        </p:txBody>
      </p:sp>
      <p:sp>
        <p:nvSpPr>
          <p:cNvPr id="18439" name="Text Box 10"/>
          <p:cNvSpPr txBox="1"/>
          <p:nvPr/>
        </p:nvSpPr>
        <p:spPr>
          <a:xfrm>
            <a:off x="381000" y="6477000"/>
            <a:ext cx="2362200" cy="396875"/>
          </a:xfrm>
          <a:prstGeom prst="rect">
            <a:avLst/>
          </a:prstGeom>
          <a:solidFill>
            <a:schemeClr val="bg1"/>
          </a:solidFill>
          <a:ln w="9525">
            <a:noFill/>
          </a:ln>
        </p:spPr>
        <p:txBody>
          <a:bodyPr>
            <a:spAutoFit/>
          </a:bodyPr>
          <a:lstStyle/>
          <a:p>
            <a:pPr algn="ctr" eaLnBrk="1" hangingPunct="1">
              <a:spcBef>
                <a:spcPct val="50000"/>
              </a:spcBef>
            </a:pPr>
            <a:r>
              <a:rPr lang="en-US" altLang="en-US" dirty="0">
                <a:solidFill>
                  <a:srgbClr val="0000CC"/>
                </a:solidFill>
                <a:latin typeface="Times New Roman" panose="02020603050405020304" pitchFamily="18" charset="0"/>
              </a:rPr>
              <a:t>Hoa lan</a:t>
            </a:r>
          </a:p>
        </p:txBody>
      </p:sp>
      <p:sp>
        <p:nvSpPr>
          <p:cNvPr id="18440" name="Text Box 11"/>
          <p:cNvSpPr txBox="1"/>
          <p:nvPr/>
        </p:nvSpPr>
        <p:spPr>
          <a:xfrm>
            <a:off x="5715000" y="6461125"/>
            <a:ext cx="2362200" cy="396875"/>
          </a:xfrm>
          <a:prstGeom prst="rect">
            <a:avLst/>
          </a:prstGeom>
          <a:solidFill>
            <a:schemeClr val="bg1"/>
          </a:solidFill>
          <a:ln w="9525">
            <a:noFill/>
          </a:ln>
        </p:spPr>
        <p:txBody>
          <a:bodyPr>
            <a:spAutoFit/>
          </a:bodyPr>
          <a:lstStyle/>
          <a:p>
            <a:pPr algn="ctr" eaLnBrk="1" hangingPunct="1">
              <a:spcBef>
                <a:spcPct val="50000"/>
              </a:spcBef>
            </a:pPr>
            <a:r>
              <a:rPr lang="en-US" altLang="en-US" dirty="0">
                <a:solidFill>
                  <a:srgbClr val="0000CC"/>
                </a:solidFill>
                <a:latin typeface="Times New Roman" panose="02020603050405020304" pitchFamily="18" charset="0"/>
              </a:rPr>
              <a:t>Rau càng cua</a:t>
            </a:r>
          </a:p>
        </p:txBody>
      </p:sp>
      <p:sp>
        <p:nvSpPr>
          <p:cNvPr id="18441" name="Text Box 12"/>
          <p:cNvSpPr txBox="1"/>
          <p:nvPr/>
        </p:nvSpPr>
        <p:spPr>
          <a:xfrm>
            <a:off x="5410200" y="3048000"/>
            <a:ext cx="2362200" cy="396875"/>
          </a:xfrm>
          <a:prstGeom prst="rect">
            <a:avLst/>
          </a:prstGeom>
          <a:solidFill>
            <a:schemeClr val="bg1"/>
          </a:solidFill>
          <a:ln w="9525">
            <a:noFill/>
          </a:ln>
        </p:spPr>
        <p:txBody>
          <a:bodyPr>
            <a:spAutoFit/>
          </a:bodyPr>
          <a:lstStyle/>
          <a:p>
            <a:pPr algn="ctr" eaLnBrk="1" hangingPunct="1">
              <a:spcBef>
                <a:spcPct val="50000"/>
              </a:spcBef>
            </a:pPr>
            <a:r>
              <a:rPr lang="en-US" altLang="en-US" dirty="0">
                <a:solidFill>
                  <a:srgbClr val="0000CC"/>
                </a:solidFill>
                <a:latin typeface="Times New Roman" panose="02020603050405020304" pitchFamily="18" charset="0"/>
              </a:rPr>
              <a:t>Cây lá lốt</a:t>
            </a:r>
          </a:p>
        </p:txBody>
      </p:sp>
      <p:sp>
        <p:nvSpPr>
          <p:cNvPr id="10" name="Text Box 4"/>
          <p:cNvSpPr txBox="1"/>
          <p:nvPr/>
        </p:nvSpPr>
        <p:spPr>
          <a:xfrm>
            <a:off x="457200" y="50906"/>
            <a:ext cx="8686800" cy="1169551"/>
          </a:xfrm>
          <a:prstGeom prst="rect">
            <a:avLst/>
          </a:prstGeom>
          <a:noFill/>
          <a:ln w="9525">
            <a:noFill/>
          </a:ln>
        </p:spPr>
        <p:txBody>
          <a:bodyPr wrap="square">
            <a:spAutoFit/>
          </a:bodyPr>
          <a:lstStyle>
            <a:defPPr>
              <a:defRPr lang="en-US"/>
            </a:defPPr>
            <a:lvl1pPr marL="457200" indent="-457200" eaLnBrk="1" hangingPunct="1">
              <a:spcBef>
                <a:spcPct val="50000"/>
              </a:spcBef>
              <a:buAutoNum type="romanUcPeriod"/>
              <a:defRPr sz="2800">
                <a:solidFill>
                  <a:srgbClr val="CC0099"/>
                </a:solidFill>
              </a:defRPr>
            </a:lvl1pPr>
          </a:lstStyle>
          <a:p>
            <a:r>
              <a:rPr lang="en-US" altLang="en-US" dirty="0"/>
              <a:t>Ảnh hưởng của nhiệt độ lên đời sống sinh vật</a:t>
            </a:r>
          </a:p>
          <a:p>
            <a:r>
              <a:rPr lang="en-US" altLang="en-US" dirty="0"/>
              <a:t>Ảnh hưởng của độ ẩm lên đời sống sinh vật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 descr="cay_la_bong"/>
          <p:cNvPicPr>
            <a:picLocks noChangeAspect="1"/>
          </p:cNvPicPr>
          <p:nvPr/>
        </p:nvPicPr>
        <p:blipFill>
          <a:blip r:embed="rId2"/>
          <a:stretch>
            <a:fillRect/>
          </a:stretch>
        </p:blipFill>
        <p:spPr>
          <a:xfrm>
            <a:off x="4572000" y="1143000"/>
            <a:ext cx="4343400" cy="2667000"/>
          </a:xfrm>
          <a:prstGeom prst="rect">
            <a:avLst/>
          </a:prstGeom>
          <a:noFill/>
          <a:ln w="9525">
            <a:noFill/>
          </a:ln>
        </p:spPr>
      </p:pic>
      <p:pic>
        <p:nvPicPr>
          <p:cNvPr id="19459" name="Picture 13" descr="ANd9GcT21pJh921SILuFqbpQwYSweUJMFnXoofqJAmTwclED7JCLrk1LiA"/>
          <p:cNvPicPr>
            <a:picLocks noChangeAspect="1"/>
          </p:cNvPicPr>
          <p:nvPr/>
        </p:nvPicPr>
        <p:blipFill>
          <a:blip r:embed="rId3"/>
          <a:stretch>
            <a:fillRect/>
          </a:stretch>
        </p:blipFill>
        <p:spPr>
          <a:xfrm>
            <a:off x="4572000" y="3581400"/>
            <a:ext cx="4343400" cy="3048000"/>
          </a:xfrm>
          <a:prstGeom prst="rect">
            <a:avLst/>
          </a:prstGeom>
          <a:noFill/>
          <a:ln w="9525">
            <a:noFill/>
          </a:ln>
        </p:spPr>
      </p:pic>
      <p:pic>
        <p:nvPicPr>
          <p:cNvPr id="19460" name="Picture 14" descr="Saguaro16"/>
          <p:cNvPicPr>
            <a:picLocks noChangeAspect="1"/>
          </p:cNvPicPr>
          <p:nvPr/>
        </p:nvPicPr>
        <p:blipFill>
          <a:blip r:embed="rId4"/>
          <a:stretch>
            <a:fillRect/>
          </a:stretch>
        </p:blipFill>
        <p:spPr>
          <a:xfrm>
            <a:off x="0" y="3581400"/>
            <a:ext cx="4343400" cy="3276600"/>
          </a:xfrm>
          <a:prstGeom prst="rect">
            <a:avLst/>
          </a:prstGeom>
          <a:noFill/>
          <a:ln w="9525">
            <a:noFill/>
          </a:ln>
        </p:spPr>
      </p:pic>
      <p:sp>
        <p:nvSpPr>
          <p:cNvPr id="19462" name="AutoShape 16"/>
          <p:cNvSpPr/>
          <p:nvPr/>
        </p:nvSpPr>
        <p:spPr>
          <a:xfrm>
            <a:off x="381000" y="1371600"/>
            <a:ext cx="3505200" cy="1524000"/>
          </a:xfrm>
          <a:prstGeom prst="star16">
            <a:avLst>
              <a:gd name="adj" fmla="val 37500"/>
            </a:avLst>
          </a:prstGeom>
          <a:solidFill>
            <a:schemeClr val="bg1"/>
          </a:solidFill>
          <a:ln w="9525" cap="flat" cmpd="sng">
            <a:solidFill>
              <a:srgbClr val="0000CC"/>
            </a:solidFill>
            <a:prstDash val="solid"/>
            <a:miter/>
            <a:headEnd type="none" w="med" len="med"/>
            <a:tailEnd type="none" w="med" len="med"/>
          </a:ln>
        </p:spPr>
        <p:txBody>
          <a:bodyPr wrap="none" anchor="ctr" anchorCtr="0"/>
          <a:lstStyle/>
          <a:p>
            <a:pPr algn="ctr" eaLnBrk="1" hangingPunct="1"/>
            <a:r>
              <a:rPr lang="en-US" altLang="en-US" sz="2400" dirty="0">
                <a:solidFill>
                  <a:srgbClr val="CC0099"/>
                </a:solidFill>
                <a:latin typeface="Times New Roman" panose="02020603050405020304" pitchFamily="18" charset="0"/>
              </a:rPr>
              <a:t>Thực vật chịu hạn</a:t>
            </a:r>
          </a:p>
        </p:txBody>
      </p:sp>
      <p:sp>
        <p:nvSpPr>
          <p:cNvPr id="19463" name="Text Box 17"/>
          <p:cNvSpPr txBox="1"/>
          <p:nvPr/>
        </p:nvSpPr>
        <p:spPr>
          <a:xfrm>
            <a:off x="609600" y="6461125"/>
            <a:ext cx="2362200" cy="396875"/>
          </a:xfrm>
          <a:prstGeom prst="rect">
            <a:avLst/>
          </a:prstGeom>
          <a:solidFill>
            <a:schemeClr val="bg1"/>
          </a:solidFill>
          <a:ln w="9525">
            <a:noFill/>
          </a:ln>
        </p:spPr>
        <p:txBody>
          <a:bodyPr>
            <a:spAutoFit/>
          </a:bodyPr>
          <a:lstStyle/>
          <a:p>
            <a:pPr algn="ctr" eaLnBrk="1" hangingPunct="1">
              <a:spcBef>
                <a:spcPct val="50000"/>
              </a:spcBef>
            </a:pPr>
            <a:r>
              <a:rPr lang="en-US" altLang="en-US" dirty="0">
                <a:solidFill>
                  <a:srgbClr val="0000CC"/>
                </a:solidFill>
                <a:latin typeface="Times New Roman" panose="02020603050405020304" pitchFamily="18" charset="0"/>
              </a:rPr>
              <a:t>Xương rồng</a:t>
            </a:r>
          </a:p>
        </p:txBody>
      </p:sp>
      <p:sp>
        <p:nvSpPr>
          <p:cNvPr id="19464" name="Text Box 18"/>
          <p:cNvSpPr txBox="1"/>
          <p:nvPr/>
        </p:nvSpPr>
        <p:spPr>
          <a:xfrm>
            <a:off x="5486400" y="3124200"/>
            <a:ext cx="2362200" cy="396875"/>
          </a:xfrm>
          <a:prstGeom prst="rect">
            <a:avLst/>
          </a:prstGeom>
          <a:solidFill>
            <a:schemeClr val="bg1"/>
          </a:solidFill>
          <a:ln w="9525">
            <a:noFill/>
          </a:ln>
        </p:spPr>
        <p:txBody>
          <a:bodyPr>
            <a:spAutoFit/>
          </a:bodyPr>
          <a:lstStyle/>
          <a:p>
            <a:pPr algn="ctr" eaLnBrk="1" hangingPunct="1">
              <a:spcBef>
                <a:spcPct val="50000"/>
              </a:spcBef>
            </a:pPr>
            <a:r>
              <a:rPr lang="en-US" altLang="en-US" dirty="0">
                <a:solidFill>
                  <a:srgbClr val="0000CC"/>
                </a:solidFill>
                <a:latin typeface="Times New Roman" panose="02020603050405020304" pitchFamily="18" charset="0"/>
              </a:rPr>
              <a:t>Cây thuốc bỏng</a:t>
            </a:r>
          </a:p>
        </p:txBody>
      </p:sp>
      <p:sp>
        <p:nvSpPr>
          <p:cNvPr id="19465" name="Text Box 19"/>
          <p:cNvSpPr txBox="1"/>
          <p:nvPr/>
        </p:nvSpPr>
        <p:spPr>
          <a:xfrm>
            <a:off x="5257800" y="6461125"/>
            <a:ext cx="2362200" cy="396875"/>
          </a:xfrm>
          <a:prstGeom prst="rect">
            <a:avLst/>
          </a:prstGeom>
          <a:solidFill>
            <a:schemeClr val="bg1"/>
          </a:solidFill>
          <a:ln w="9525">
            <a:noFill/>
          </a:ln>
        </p:spPr>
        <p:txBody>
          <a:bodyPr>
            <a:spAutoFit/>
          </a:bodyPr>
          <a:lstStyle/>
          <a:p>
            <a:pPr algn="ctr" eaLnBrk="1" hangingPunct="1">
              <a:spcBef>
                <a:spcPct val="50000"/>
              </a:spcBef>
            </a:pPr>
            <a:r>
              <a:rPr lang="en-US" altLang="en-US" dirty="0">
                <a:solidFill>
                  <a:srgbClr val="0000CC"/>
                </a:solidFill>
                <a:latin typeface="Times New Roman" panose="02020603050405020304" pitchFamily="18" charset="0"/>
              </a:rPr>
              <a:t>Cây thông</a:t>
            </a:r>
          </a:p>
        </p:txBody>
      </p:sp>
      <p:sp>
        <p:nvSpPr>
          <p:cNvPr id="10" name="Text Box 4"/>
          <p:cNvSpPr txBox="1"/>
          <p:nvPr/>
        </p:nvSpPr>
        <p:spPr>
          <a:xfrm>
            <a:off x="457200" y="50906"/>
            <a:ext cx="8686800" cy="1169551"/>
          </a:xfrm>
          <a:prstGeom prst="rect">
            <a:avLst/>
          </a:prstGeom>
          <a:noFill/>
          <a:ln w="9525">
            <a:noFill/>
          </a:ln>
        </p:spPr>
        <p:txBody>
          <a:bodyPr wrap="square">
            <a:spAutoFit/>
          </a:bodyPr>
          <a:lstStyle>
            <a:defPPr>
              <a:defRPr lang="en-US"/>
            </a:defPPr>
            <a:lvl1pPr marL="457200" indent="-457200" eaLnBrk="1" hangingPunct="1">
              <a:spcBef>
                <a:spcPct val="50000"/>
              </a:spcBef>
              <a:buAutoNum type="romanUcPeriod"/>
              <a:defRPr sz="2800">
                <a:solidFill>
                  <a:srgbClr val="CC0099"/>
                </a:solidFill>
              </a:defRPr>
            </a:lvl1pPr>
          </a:lstStyle>
          <a:p>
            <a:r>
              <a:rPr lang="en-US" altLang="en-US" dirty="0"/>
              <a:t>Ảnh hưởng của nhiệt độ lên đời sống sinh vật</a:t>
            </a:r>
          </a:p>
          <a:p>
            <a:r>
              <a:rPr lang="en-US" altLang="en-US" dirty="0"/>
              <a:t>Ảnh hưởng của độ ẩm lên đời sống sinh vật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5" descr="5100"/>
          <p:cNvPicPr>
            <a:picLocks noChangeAspect="1"/>
          </p:cNvPicPr>
          <p:nvPr/>
        </p:nvPicPr>
        <p:blipFill>
          <a:blip r:embed="rId3"/>
          <a:stretch>
            <a:fillRect/>
          </a:stretch>
        </p:blipFill>
        <p:spPr>
          <a:xfrm>
            <a:off x="228600" y="4114800"/>
            <a:ext cx="2209800" cy="2238375"/>
          </a:xfrm>
          <a:prstGeom prst="rect">
            <a:avLst/>
          </a:prstGeom>
          <a:noFill/>
          <a:ln w="9525">
            <a:noFill/>
          </a:ln>
        </p:spPr>
      </p:pic>
      <p:pic>
        <p:nvPicPr>
          <p:cNvPr id="20484" name="Picture 7" descr="5103"/>
          <p:cNvPicPr>
            <a:picLocks noChangeAspect="1"/>
          </p:cNvPicPr>
          <p:nvPr/>
        </p:nvPicPr>
        <p:blipFill>
          <a:blip r:embed="rId4"/>
          <a:stretch>
            <a:fillRect/>
          </a:stretch>
        </p:blipFill>
        <p:spPr>
          <a:xfrm>
            <a:off x="228600" y="1371600"/>
            <a:ext cx="2209800" cy="2755900"/>
          </a:xfrm>
          <a:prstGeom prst="rect">
            <a:avLst/>
          </a:prstGeom>
          <a:noFill/>
          <a:ln w="9525" cap="flat" cmpd="sng">
            <a:solidFill>
              <a:srgbClr val="000099"/>
            </a:solidFill>
            <a:prstDash val="solid"/>
            <a:miter/>
            <a:headEnd type="none" w="med" len="med"/>
            <a:tailEnd type="none" w="med" len="med"/>
          </a:ln>
        </p:spPr>
      </p:pic>
      <p:sp>
        <p:nvSpPr>
          <p:cNvPr id="20485" name="Line 10"/>
          <p:cNvSpPr/>
          <p:nvPr/>
        </p:nvSpPr>
        <p:spPr>
          <a:xfrm>
            <a:off x="4572000" y="1295400"/>
            <a:ext cx="0" cy="5562600"/>
          </a:xfrm>
          <a:prstGeom prst="line">
            <a:avLst/>
          </a:prstGeom>
          <a:ln w="38100" cap="flat" cmpd="sng">
            <a:solidFill>
              <a:srgbClr val="0000CC"/>
            </a:solidFill>
            <a:prstDash val="solid"/>
            <a:headEnd type="none" w="med" len="med"/>
            <a:tailEnd type="none" w="med" len="med"/>
          </a:ln>
        </p:spPr>
      </p:sp>
      <p:pic>
        <p:nvPicPr>
          <p:cNvPr id="22541" name="Picture 13" descr="123"/>
          <p:cNvPicPr>
            <a:picLocks noChangeAspect="1"/>
          </p:cNvPicPr>
          <p:nvPr/>
        </p:nvPicPr>
        <p:blipFill>
          <a:blip r:embed="rId5"/>
          <a:stretch>
            <a:fillRect/>
          </a:stretch>
        </p:blipFill>
        <p:spPr>
          <a:xfrm>
            <a:off x="6705600" y="3962400"/>
            <a:ext cx="2438400" cy="2744788"/>
          </a:xfrm>
          <a:prstGeom prst="rect">
            <a:avLst/>
          </a:prstGeom>
          <a:noFill/>
          <a:ln w="9525">
            <a:noFill/>
          </a:ln>
        </p:spPr>
      </p:pic>
      <p:pic>
        <p:nvPicPr>
          <p:cNvPr id="22543" name="Picture 15" descr="images"/>
          <p:cNvPicPr>
            <a:picLocks noChangeAspect="1"/>
          </p:cNvPicPr>
          <p:nvPr/>
        </p:nvPicPr>
        <p:blipFill>
          <a:blip r:embed="rId6"/>
          <a:stretch>
            <a:fillRect/>
          </a:stretch>
        </p:blipFill>
        <p:spPr>
          <a:xfrm>
            <a:off x="6705600" y="1219200"/>
            <a:ext cx="2438400" cy="2667000"/>
          </a:xfrm>
          <a:prstGeom prst="rect">
            <a:avLst/>
          </a:prstGeom>
          <a:noFill/>
          <a:ln w="9525">
            <a:noFill/>
          </a:ln>
        </p:spPr>
      </p:pic>
      <p:sp>
        <p:nvSpPr>
          <p:cNvPr id="22545" name="AutoShape 17"/>
          <p:cNvSpPr/>
          <p:nvPr/>
        </p:nvSpPr>
        <p:spPr>
          <a:xfrm>
            <a:off x="2208530" y="1295400"/>
            <a:ext cx="2445385" cy="2514600"/>
          </a:xfrm>
          <a:prstGeom prst="star16">
            <a:avLst>
              <a:gd name="adj" fmla="val 37500"/>
            </a:avLst>
          </a:prstGeom>
          <a:solidFill>
            <a:schemeClr val="bg1"/>
          </a:solidFill>
          <a:ln w="9525" cap="flat" cmpd="sng">
            <a:solidFill>
              <a:srgbClr val="CC0099"/>
            </a:solidFill>
            <a:prstDash val="solid"/>
            <a:miter/>
            <a:headEnd type="none" w="med" len="med"/>
            <a:tailEnd type="none" w="med" len="med"/>
          </a:ln>
        </p:spPr>
        <p:txBody>
          <a:bodyPr wrap="none" anchor="ctr" anchorCtr="0"/>
          <a:lstStyle/>
          <a:p>
            <a:pPr algn="ctr" eaLnBrk="1" hangingPunct="1"/>
            <a:r>
              <a:rPr lang="en-US" altLang="en-US" dirty="0">
                <a:solidFill>
                  <a:srgbClr val="0000CC"/>
                </a:solidFill>
                <a:latin typeface="Times New Roman" panose="02020603050405020304" pitchFamily="18" charset="0"/>
              </a:rPr>
              <a:t>Ếch, nhái sống </a:t>
            </a:r>
          </a:p>
          <a:p>
            <a:pPr algn="ctr" eaLnBrk="1" hangingPunct="1"/>
            <a:r>
              <a:rPr lang="en-US" altLang="en-US" dirty="0">
                <a:solidFill>
                  <a:srgbClr val="0000CC"/>
                </a:solidFill>
                <a:latin typeface="Times New Roman" panose="02020603050405020304" pitchFamily="18" charset="0"/>
              </a:rPr>
              <a:t>nơi có độ ẩm cao</a:t>
            </a:r>
          </a:p>
          <a:p>
            <a:pPr algn="ctr" eaLnBrk="1" hangingPunct="1"/>
            <a:r>
              <a:rPr lang="en-US" altLang="en-US" dirty="0">
                <a:solidFill>
                  <a:srgbClr val="0000CC"/>
                </a:solidFill>
                <a:latin typeface="Times New Roman" panose="02020603050405020304" pitchFamily="18" charset="0"/>
              </a:rPr>
              <a:t> cơ thể có đặc </a:t>
            </a:r>
          </a:p>
          <a:p>
            <a:pPr algn="ctr" eaLnBrk="1" hangingPunct="1"/>
            <a:r>
              <a:rPr lang="en-US" altLang="en-US" dirty="0">
                <a:solidFill>
                  <a:srgbClr val="0000CC"/>
                </a:solidFill>
                <a:latin typeface="Times New Roman" panose="02020603050405020304" pitchFamily="18" charset="0"/>
              </a:rPr>
              <a:t>điểm gì?</a:t>
            </a:r>
          </a:p>
        </p:txBody>
      </p:sp>
      <p:sp>
        <p:nvSpPr>
          <p:cNvPr id="22546" name="Line 18"/>
          <p:cNvSpPr/>
          <p:nvPr/>
        </p:nvSpPr>
        <p:spPr>
          <a:xfrm>
            <a:off x="3429000" y="3810000"/>
            <a:ext cx="0" cy="457200"/>
          </a:xfrm>
          <a:prstGeom prst="line">
            <a:avLst/>
          </a:prstGeom>
          <a:ln w="38100" cap="flat" cmpd="sng">
            <a:solidFill>
              <a:srgbClr val="CC0099"/>
            </a:solidFill>
            <a:prstDash val="solid"/>
            <a:headEnd type="none" w="med" len="med"/>
            <a:tailEnd type="triangle" w="med" len="med"/>
          </a:ln>
        </p:spPr>
      </p:sp>
      <p:sp>
        <p:nvSpPr>
          <p:cNvPr id="22548" name="AutoShape 20"/>
          <p:cNvSpPr/>
          <p:nvPr/>
        </p:nvSpPr>
        <p:spPr>
          <a:xfrm>
            <a:off x="4495800" y="1143000"/>
            <a:ext cx="2286000" cy="2514600"/>
          </a:xfrm>
          <a:prstGeom prst="star16">
            <a:avLst>
              <a:gd name="adj" fmla="val 37500"/>
            </a:avLst>
          </a:prstGeom>
          <a:solidFill>
            <a:schemeClr val="bg1"/>
          </a:solidFill>
          <a:ln w="9525" cap="flat" cmpd="sng">
            <a:solidFill>
              <a:srgbClr val="CC0099"/>
            </a:solidFill>
            <a:prstDash val="solid"/>
            <a:miter/>
            <a:headEnd type="none" w="med" len="med"/>
            <a:tailEnd type="none" w="med" len="med"/>
          </a:ln>
        </p:spPr>
        <p:txBody>
          <a:bodyPr wrap="none" anchor="ctr" anchorCtr="0"/>
          <a:lstStyle/>
          <a:p>
            <a:pPr algn="ctr" eaLnBrk="1" hangingPunct="1"/>
            <a:r>
              <a:rPr lang="en-US" altLang="en-US" dirty="0">
                <a:solidFill>
                  <a:srgbClr val="003300"/>
                </a:solidFill>
                <a:latin typeface="Times New Roman" panose="02020603050405020304" pitchFamily="18" charset="0"/>
              </a:rPr>
              <a:t>Bò sát sống nơi</a:t>
            </a:r>
          </a:p>
          <a:p>
            <a:pPr algn="ctr" eaLnBrk="1" hangingPunct="1"/>
            <a:r>
              <a:rPr lang="en-US" altLang="en-US" dirty="0">
                <a:solidFill>
                  <a:srgbClr val="003300"/>
                </a:solidFill>
                <a:latin typeface="Times New Roman" panose="02020603050405020304" pitchFamily="18" charset="0"/>
              </a:rPr>
              <a:t> khô ráo độ ẩm</a:t>
            </a:r>
          </a:p>
          <a:p>
            <a:pPr algn="ctr" eaLnBrk="1" hangingPunct="1"/>
            <a:r>
              <a:rPr lang="en-US" altLang="en-US" dirty="0">
                <a:solidFill>
                  <a:srgbClr val="003300"/>
                </a:solidFill>
                <a:latin typeface="Times New Roman" panose="02020603050405020304" pitchFamily="18" charset="0"/>
              </a:rPr>
              <a:t> thấp cơ thể có</a:t>
            </a:r>
          </a:p>
          <a:p>
            <a:pPr algn="ctr" eaLnBrk="1" hangingPunct="1"/>
            <a:r>
              <a:rPr lang="en-US" altLang="en-US" dirty="0">
                <a:solidFill>
                  <a:srgbClr val="003300"/>
                </a:solidFill>
                <a:latin typeface="Times New Roman" panose="02020603050405020304" pitchFamily="18" charset="0"/>
              </a:rPr>
              <a:t> đặc điểm gì?</a:t>
            </a:r>
          </a:p>
        </p:txBody>
      </p:sp>
      <p:sp>
        <p:nvSpPr>
          <p:cNvPr id="22550" name="Line 22"/>
          <p:cNvSpPr/>
          <p:nvPr/>
        </p:nvSpPr>
        <p:spPr>
          <a:xfrm>
            <a:off x="5638800" y="3733800"/>
            <a:ext cx="0" cy="457200"/>
          </a:xfrm>
          <a:prstGeom prst="line">
            <a:avLst/>
          </a:prstGeom>
          <a:ln w="38100" cap="flat" cmpd="sng">
            <a:solidFill>
              <a:srgbClr val="CC0099"/>
            </a:solidFill>
            <a:prstDash val="solid"/>
            <a:headEnd type="none" w="med" len="med"/>
            <a:tailEnd type="triangle" w="med" len="med"/>
          </a:ln>
        </p:spPr>
      </p:sp>
      <p:sp>
        <p:nvSpPr>
          <p:cNvPr id="14" name="Text Box 4"/>
          <p:cNvSpPr txBox="1"/>
          <p:nvPr/>
        </p:nvSpPr>
        <p:spPr>
          <a:xfrm>
            <a:off x="457200" y="50906"/>
            <a:ext cx="8686800" cy="1169551"/>
          </a:xfrm>
          <a:prstGeom prst="rect">
            <a:avLst/>
          </a:prstGeom>
          <a:noFill/>
          <a:ln w="9525">
            <a:noFill/>
          </a:ln>
        </p:spPr>
        <p:txBody>
          <a:bodyPr wrap="square">
            <a:spAutoFit/>
          </a:bodyPr>
          <a:lstStyle>
            <a:defPPr>
              <a:defRPr lang="en-US"/>
            </a:defPPr>
            <a:lvl1pPr marL="457200" indent="-457200" eaLnBrk="1" hangingPunct="1">
              <a:spcBef>
                <a:spcPct val="50000"/>
              </a:spcBef>
              <a:buAutoNum type="romanUcPeriod"/>
              <a:defRPr sz="2800">
                <a:solidFill>
                  <a:srgbClr val="CC0099"/>
                </a:solidFill>
              </a:defRPr>
            </a:lvl1pPr>
          </a:lstStyle>
          <a:p>
            <a:r>
              <a:rPr lang="en-US" altLang="en-US" dirty="0"/>
              <a:t>Ảnh hưởng của nhiệt độ lên đời sống sinh vật</a:t>
            </a:r>
          </a:p>
          <a:p>
            <a:r>
              <a:rPr lang="en-US" altLang="en-US" dirty="0"/>
              <a:t>Ảnh hưởng của độ ẩm lên đời sống sinh vật</a:t>
            </a:r>
          </a:p>
        </p:txBody>
      </p:sp>
      <p:sp>
        <p:nvSpPr>
          <p:cNvPr id="2" name="Rectangle 1"/>
          <p:cNvSpPr/>
          <p:nvPr/>
        </p:nvSpPr>
        <p:spPr>
          <a:xfrm>
            <a:off x="2428115" y="4347704"/>
            <a:ext cx="2095499" cy="1631216"/>
          </a:xfrm>
          <a:prstGeom prst="rect">
            <a:avLst/>
          </a:prstGeom>
          <a:solidFill>
            <a:schemeClr val="accent3">
              <a:lumMod val="75000"/>
            </a:schemeClr>
          </a:solidFill>
        </p:spPr>
        <p:txBody>
          <a:bodyPr wrap="square">
            <a:spAutoFit/>
          </a:bodyPr>
          <a:lstStyle/>
          <a:p>
            <a:pPr algn="ctr" eaLnBrk="1" hangingPunct="1"/>
            <a:r>
              <a:rPr lang="vi-VN" altLang="en-US" dirty="0">
                <a:solidFill>
                  <a:srgbClr val="CC0099"/>
                </a:solidFill>
              </a:rPr>
              <a:t>Da trần ẩm ướt,</a:t>
            </a:r>
          </a:p>
          <a:p>
            <a:pPr algn="ctr" eaLnBrk="1" hangingPunct="1"/>
            <a:r>
              <a:rPr lang="vi-VN" altLang="en-US" dirty="0">
                <a:solidFill>
                  <a:srgbClr val="CC0099"/>
                </a:solidFill>
              </a:rPr>
              <a:t> khi gặp điều kiện</a:t>
            </a:r>
          </a:p>
          <a:p>
            <a:pPr algn="ctr" eaLnBrk="1" hangingPunct="1"/>
            <a:r>
              <a:rPr lang="vi-VN" altLang="en-US" dirty="0">
                <a:solidFill>
                  <a:srgbClr val="CC0099"/>
                </a:solidFill>
              </a:rPr>
              <a:t> khô hạn dễ bị </a:t>
            </a:r>
          </a:p>
          <a:p>
            <a:pPr algn="ctr" eaLnBrk="1" hangingPunct="1"/>
            <a:r>
              <a:rPr lang="vi-VN" altLang="en-US" dirty="0">
                <a:solidFill>
                  <a:srgbClr val="CC0099"/>
                </a:solidFill>
              </a:rPr>
              <a:t>mất nước</a:t>
            </a:r>
          </a:p>
        </p:txBody>
      </p:sp>
      <p:sp>
        <p:nvSpPr>
          <p:cNvPr id="3" name="Rectangle 2"/>
          <p:cNvSpPr/>
          <p:nvPr/>
        </p:nvSpPr>
        <p:spPr>
          <a:xfrm>
            <a:off x="4663441" y="4347704"/>
            <a:ext cx="1981200" cy="1015663"/>
          </a:xfrm>
          <a:prstGeom prst="rect">
            <a:avLst/>
          </a:prstGeom>
          <a:solidFill>
            <a:schemeClr val="accent3">
              <a:lumMod val="75000"/>
            </a:schemeClr>
          </a:solidFill>
        </p:spPr>
        <p:txBody>
          <a:bodyPr wrap="square">
            <a:spAutoFit/>
          </a:bodyPr>
          <a:lstStyle/>
          <a:p>
            <a:pPr algn="ctr" eaLnBrk="1" hangingPunct="1"/>
            <a:r>
              <a:rPr lang="en-US" altLang="en-US" dirty="0">
                <a:solidFill>
                  <a:srgbClr val="660066"/>
                </a:solidFill>
              </a:rPr>
              <a:t>Da </a:t>
            </a:r>
            <a:r>
              <a:rPr lang="en-US" altLang="en-US" dirty="0" err="1">
                <a:solidFill>
                  <a:srgbClr val="660066"/>
                </a:solidFill>
              </a:rPr>
              <a:t>có</a:t>
            </a:r>
            <a:r>
              <a:rPr lang="en-US" altLang="en-US" dirty="0">
                <a:solidFill>
                  <a:srgbClr val="660066"/>
                </a:solidFill>
              </a:rPr>
              <a:t> </a:t>
            </a:r>
            <a:r>
              <a:rPr lang="en-US" altLang="en-US" dirty="0" err="1">
                <a:solidFill>
                  <a:srgbClr val="660066"/>
                </a:solidFill>
              </a:rPr>
              <a:t>phủ</a:t>
            </a:r>
            <a:r>
              <a:rPr lang="en-US" altLang="en-US" dirty="0">
                <a:solidFill>
                  <a:srgbClr val="660066"/>
                </a:solidFill>
              </a:rPr>
              <a:t> </a:t>
            </a:r>
            <a:r>
              <a:rPr lang="en-US" altLang="en-US" dirty="0" err="1">
                <a:solidFill>
                  <a:srgbClr val="660066"/>
                </a:solidFill>
              </a:rPr>
              <a:t>vảy</a:t>
            </a:r>
            <a:endParaRPr lang="en-US" altLang="en-US" dirty="0">
              <a:solidFill>
                <a:srgbClr val="660066"/>
              </a:solidFill>
            </a:endParaRPr>
          </a:p>
          <a:p>
            <a:pPr algn="ctr" eaLnBrk="1" hangingPunct="1"/>
            <a:r>
              <a:rPr lang="en-US" altLang="en-US" dirty="0">
                <a:solidFill>
                  <a:srgbClr val="660066"/>
                </a:solidFill>
              </a:rPr>
              <a:t> </a:t>
            </a:r>
            <a:r>
              <a:rPr lang="en-US" altLang="en-US" dirty="0" err="1">
                <a:solidFill>
                  <a:srgbClr val="660066"/>
                </a:solidFill>
              </a:rPr>
              <a:t>sừng</a:t>
            </a:r>
            <a:r>
              <a:rPr lang="en-US" altLang="en-US" dirty="0">
                <a:solidFill>
                  <a:srgbClr val="660066"/>
                </a:solidFill>
              </a:rPr>
              <a:t> </a:t>
            </a:r>
            <a:r>
              <a:rPr lang="en-US" altLang="en-US" dirty="0" err="1">
                <a:solidFill>
                  <a:srgbClr val="660066"/>
                </a:solidFill>
              </a:rPr>
              <a:t>nên</a:t>
            </a:r>
            <a:r>
              <a:rPr lang="en-US" altLang="en-US" dirty="0">
                <a:solidFill>
                  <a:srgbClr val="660066"/>
                </a:solidFill>
              </a:rPr>
              <a:t> </a:t>
            </a:r>
            <a:r>
              <a:rPr lang="en-US" altLang="en-US" dirty="0" err="1">
                <a:solidFill>
                  <a:srgbClr val="660066"/>
                </a:solidFill>
              </a:rPr>
              <a:t>chống</a:t>
            </a:r>
            <a:r>
              <a:rPr lang="en-US" altLang="en-US" dirty="0">
                <a:solidFill>
                  <a:srgbClr val="660066"/>
                </a:solidFill>
              </a:rPr>
              <a:t> </a:t>
            </a:r>
          </a:p>
          <a:p>
            <a:pPr algn="ctr" eaLnBrk="1" hangingPunct="1"/>
            <a:r>
              <a:rPr lang="en-US" altLang="en-US" dirty="0" err="1">
                <a:solidFill>
                  <a:srgbClr val="660066"/>
                </a:solidFill>
              </a:rPr>
              <a:t>Mất</a:t>
            </a:r>
            <a:r>
              <a:rPr lang="en-US" altLang="en-US" dirty="0">
                <a:solidFill>
                  <a:srgbClr val="660066"/>
                </a:solidFill>
              </a:rPr>
              <a:t> n</a:t>
            </a:r>
            <a:r>
              <a:rPr lang="vi-VN" altLang="en-US" dirty="0">
                <a:solidFill>
                  <a:srgbClr val="660066"/>
                </a:solidFill>
              </a:rPr>
              <a:t>ước</a:t>
            </a:r>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45"/>
                                        </p:tgtEl>
                                        <p:attrNameLst>
                                          <p:attrName>style.visibility</p:attrName>
                                        </p:attrNameLst>
                                      </p:cBhvr>
                                      <p:to>
                                        <p:strVal val="visible"/>
                                      </p:to>
                                    </p:set>
                                    <p:animEffect transition="in" filter="fade">
                                      <p:cBhvr>
                                        <p:cTn id="7" dur="500"/>
                                        <p:tgtEl>
                                          <p:spTgt spid="22545"/>
                                        </p:tgtEl>
                                      </p:cBhvr>
                                    </p:animEffect>
                                  </p:childTnLst>
                                </p:cTn>
                              </p:par>
                              <p:par>
                                <p:cTn id="8" presetID="10" presetClass="entr" presetSubtype="0" fill="hold" nodeType="withEffect">
                                  <p:stCondLst>
                                    <p:cond delay="0"/>
                                  </p:stCondLst>
                                  <p:childTnLst>
                                    <p:set>
                                      <p:cBhvr>
                                        <p:cTn id="9" dur="1" fill="hold">
                                          <p:stCondLst>
                                            <p:cond delay="0"/>
                                          </p:stCondLst>
                                        </p:cTn>
                                        <p:tgtEl>
                                          <p:spTgt spid="22546"/>
                                        </p:tgtEl>
                                        <p:attrNameLst>
                                          <p:attrName>style.visibility</p:attrName>
                                        </p:attrNameLst>
                                      </p:cBhvr>
                                      <p:to>
                                        <p:strVal val="visible"/>
                                      </p:to>
                                    </p:set>
                                    <p:animEffect transition="in" filter="fade">
                                      <p:cBhvr>
                                        <p:cTn id="10" dur="500"/>
                                        <p:tgtEl>
                                          <p:spTgt spid="2254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543"/>
                                        </p:tgtEl>
                                        <p:attrNameLst>
                                          <p:attrName>style.visibility</p:attrName>
                                        </p:attrNameLst>
                                      </p:cBhvr>
                                      <p:to>
                                        <p:strVal val="visible"/>
                                      </p:to>
                                    </p:set>
                                    <p:animEffect transition="in" filter="fade">
                                      <p:cBhvr>
                                        <p:cTn id="20" dur="500"/>
                                        <p:tgtEl>
                                          <p:spTgt spid="22543"/>
                                        </p:tgtEl>
                                      </p:cBhvr>
                                    </p:animEffect>
                                  </p:childTnLst>
                                </p:cTn>
                              </p:par>
                              <p:par>
                                <p:cTn id="21" presetID="10" presetClass="entr" presetSubtype="0" fill="hold" nodeType="withEffect">
                                  <p:stCondLst>
                                    <p:cond delay="0"/>
                                  </p:stCondLst>
                                  <p:childTnLst>
                                    <p:set>
                                      <p:cBhvr>
                                        <p:cTn id="22" dur="1" fill="hold">
                                          <p:stCondLst>
                                            <p:cond delay="0"/>
                                          </p:stCondLst>
                                        </p:cTn>
                                        <p:tgtEl>
                                          <p:spTgt spid="22541"/>
                                        </p:tgtEl>
                                        <p:attrNameLst>
                                          <p:attrName>style.visibility</p:attrName>
                                        </p:attrNameLst>
                                      </p:cBhvr>
                                      <p:to>
                                        <p:strVal val="visible"/>
                                      </p:to>
                                    </p:set>
                                    <p:animEffect transition="in" filter="fade">
                                      <p:cBhvr>
                                        <p:cTn id="23" dur="500"/>
                                        <p:tgtEl>
                                          <p:spTgt spid="2254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2548"/>
                                        </p:tgtEl>
                                        <p:attrNameLst>
                                          <p:attrName>style.visibility</p:attrName>
                                        </p:attrNameLst>
                                      </p:cBhvr>
                                      <p:to>
                                        <p:strVal val="visible"/>
                                      </p:to>
                                    </p:set>
                                    <p:anim calcmode="lin" valueType="num">
                                      <p:cBhvr additive="base">
                                        <p:cTn id="28" dur="500" fill="hold"/>
                                        <p:tgtEl>
                                          <p:spTgt spid="22548"/>
                                        </p:tgtEl>
                                        <p:attrNameLst>
                                          <p:attrName>ppt_x</p:attrName>
                                        </p:attrNameLst>
                                      </p:cBhvr>
                                      <p:tavLst>
                                        <p:tav tm="0">
                                          <p:val>
                                            <p:strVal val="#ppt_x"/>
                                          </p:val>
                                        </p:tav>
                                        <p:tav tm="100000">
                                          <p:val>
                                            <p:strVal val="#ppt_x"/>
                                          </p:val>
                                        </p:tav>
                                      </p:tavLst>
                                    </p:anim>
                                    <p:anim calcmode="lin" valueType="num">
                                      <p:cBhvr additive="base">
                                        <p:cTn id="29" dur="500" fill="hold"/>
                                        <p:tgtEl>
                                          <p:spTgt spid="22548"/>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2550"/>
                                        </p:tgtEl>
                                        <p:attrNameLst>
                                          <p:attrName>style.visibility</p:attrName>
                                        </p:attrNameLst>
                                      </p:cBhvr>
                                      <p:to>
                                        <p:strVal val="visible"/>
                                      </p:to>
                                    </p:set>
                                    <p:anim calcmode="lin" valueType="num">
                                      <p:cBhvr additive="base">
                                        <p:cTn id="32" dur="500" fill="hold"/>
                                        <p:tgtEl>
                                          <p:spTgt spid="22550"/>
                                        </p:tgtEl>
                                        <p:attrNameLst>
                                          <p:attrName>ppt_x</p:attrName>
                                        </p:attrNameLst>
                                      </p:cBhvr>
                                      <p:tavLst>
                                        <p:tav tm="0">
                                          <p:val>
                                            <p:strVal val="#ppt_x"/>
                                          </p:val>
                                        </p:tav>
                                        <p:tav tm="100000">
                                          <p:val>
                                            <p:strVal val="#ppt_x"/>
                                          </p:val>
                                        </p:tav>
                                      </p:tavLst>
                                    </p:anim>
                                    <p:anim calcmode="lin" valueType="num">
                                      <p:cBhvr additive="base">
                                        <p:cTn id="33" dur="500" fill="hold"/>
                                        <p:tgtEl>
                                          <p:spTgt spid="2255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randombar(horizontal)">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5" grpId="0" animBg="1"/>
      <p:bldP spid="22548" grpId="0" animBg="1"/>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5" descr="2004370012163744835_rs[1]">
            <a:hlinkClick r:id="rId2"/>
          </p:cNvPr>
          <p:cNvPicPr>
            <a:picLocks noChangeAspect="1"/>
          </p:cNvPicPr>
          <p:nvPr/>
        </p:nvPicPr>
        <p:blipFill>
          <a:blip r:embed="rId3"/>
          <a:srcRect l="7143" r="7143" b="6897"/>
          <a:stretch>
            <a:fillRect/>
          </a:stretch>
        </p:blipFill>
        <p:spPr>
          <a:xfrm>
            <a:off x="5029200" y="3733800"/>
            <a:ext cx="3657600" cy="2971800"/>
          </a:xfrm>
          <a:prstGeom prst="rect">
            <a:avLst/>
          </a:prstGeom>
          <a:noFill/>
          <a:ln w="9525">
            <a:noFill/>
          </a:ln>
        </p:spPr>
      </p:pic>
      <p:pic>
        <p:nvPicPr>
          <p:cNvPr id="21508" name="Picture 6" descr="earthworm">
            <a:hlinkClick r:id="rId4"/>
          </p:cNvPr>
          <p:cNvPicPr>
            <a:picLocks noChangeAspect="1"/>
          </p:cNvPicPr>
          <p:nvPr/>
        </p:nvPicPr>
        <p:blipFill>
          <a:blip r:embed="rId5"/>
          <a:stretch>
            <a:fillRect/>
          </a:stretch>
        </p:blipFill>
        <p:spPr>
          <a:xfrm>
            <a:off x="5105400" y="1143000"/>
            <a:ext cx="3810000" cy="2590800"/>
          </a:xfrm>
          <a:prstGeom prst="rect">
            <a:avLst/>
          </a:prstGeom>
          <a:noFill/>
          <a:ln w="9525">
            <a:noFill/>
          </a:ln>
        </p:spPr>
      </p:pic>
      <p:pic>
        <p:nvPicPr>
          <p:cNvPr id="21509" name="Picture 7" descr="5100"/>
          <p:cNvPicPr>
            <a:picLocks noChangeAspect="1"/>
          </p:cNvPicPr>
          <p:nvPr/>
        </p:nvPicPr>
        <p:blipFill>
          <a:blip r:embed="rId6"/>
          <a:stretch>
            <a:fillRect/>
          </a:stretch>
        </p:blipFill>
        <p:spPr>
          <a:xfrm>
            <a:off x="152400" y="3962400"/>
            <a:ext cx="4800600" cy="2543175"/>
          </a:xfrm>
          <a:prstGeom prst="rect">
            <a:avLst/>
          </a:prstGeom>
          <a:noFill/>
          <a:ln w="9525">
            <a:noFill/>
          </a:ln>
        </p:spPr>
      </p:pic>
      <p:sp>
        <p:nvSpPr>
          <p:cNvPr id="21510" name="AutoShape 8"/>
          <p:cNvSpPr/>
          <p:nvPr/>
        </p:nvSpPr>
        <p:spPr>
          <a:xfrm>
            <a:off x="381000" y="1371600"/>
            <a:ext cx="3505200" cy="1524000"/>
          </a:xfrm>
          <a:prstGeom prst="star16">
            <a:avLst>
              <a:gd name="adj" fmla="val 37500"/>
            </a:avLst>
          </a:prstGeom>
          <a:solidFill>
            <a:schemeClr val="bg1"/>
          </a:solidFill>
          <a:ln w="9525" cap="flat" cmpd="sng">
            <a:solidFill>
              <a:srgbClr val="0000CC"/>
            </a:solidFill>
            <a:prstDash val="solid"/>
            <a:miter/>
            <a:headEnd type="none" w="med" len="med"/>
            <a:tailEnd type="none" w="med" len="med"/>
          </a:ln>
        </p:spPr>
        <p:txBody>
          <a:bodyPr wrap="none" anchor="ctr" anchorCtr="0"/>
          <a:lstStyle/>
          <a:p>
            <a:pPr algn="ctr" eaLnBrk="1" hangingPunct="1"/>
            <a:r>
              <a:rPr lang="en-US" altLang="en-US" sz="2400" dirty="0">
                <a:solidFill>
                  <a:srgbClr val="CC0099"/>
                </a:solidFill>
                <a:latin typeface="Times New Roman" panose="02020603050405020304" pitchFamily="18" charset="0"/>
              </a:rPr>
              <a:t>Động vật ưa ẩm</a:t>
            </a:r>
          </a:p>
        </p:txBody>
      </p:sp>
      <p:sp>
        <p:nvSpPr>
          <p:cNvPr id="7" name="Text Box 4"/>
          <p:cNvSpPr txBox="1"/>
          <p:nvPr/>
        </p:nvSpPr>
        <p:spPr>
          <a:xfrm>
            <a:off x="457200" y="50906"/>
            <a:ext cx="8686800" cy="1169551"/>
          </a:xfrm>
          <a:prstGeom prst="rect">
            <a:avLst/>
          </a:prstGeom>
          <a:noFill/>
          <a:ln w="9525">
            <a:noFill/>
          </a:ln>
        </p:spPr>
        <p:txBody>
          <a:bodyPr wrap="square">
            <a:spAutoFit/>
          </a:bodyPr>
          <a:lstStyle>
            <a:defPPr>
              <a:defRPr lang="en-US"/>
            </a:defPPr>
            <a:lvl1pPr marL="457200" indent="-457200" eaLnBrk="1" hangingPunct="1">
              <a:spcBef>
                <a:spcPct val="50000"/>
              </a:spcBef>
              <a:buAutoNum type="romanUcPeriod"/>
              <a:defRPr sz="2800">
                <a:solidFill>
                  <a:srgbClr val="CC0099"/>
                </a:solidFill>
              </a:defRPr>
            </a:lvl1pPr>
          </a:lstStyle>
          <a:p>
            <a:r>
              <a:rPr lang="en-US" altLang="en-US" dirty="0"/>
              <a:t>Ảnh hưởng của nhiệt độ lên đời sống sinh vật</a:t>
            </a:r>
          </a:p>
          <a:p>
            <a:r>
              <a:rPr lang="en-US" altLang="en-US" dirty="0"/>
              <a:t>Ảnh hưởng của độ ẩm lên đời sống sinh vật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090507091054-884-597%5B1%5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24" y="2970567"/>
            <a:ext cx="3352800" cy="20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AutoShape 5"/>
          <p:cNvSpPr/>
          <p:nvPr/>
        </p:nvSpPr>
        <p:spPr>
          <a:xfrm>
            <a:off x="381000" y="1371600"/>
            <a:ext cx="3505200" cy="1524000"/>
          </a:xfrm>
          <a:prstGeom prst="star16">
            <a:avLst>
              <a:gd name="adj" fmla="val 37500"/>
            </a:avLst>
          </a:prstGeom>
          <a:solidFill>
            <a:schemeClr val="bg1"/>
          </a:solidFill>
          <a:ln w="9525" cap="flat" cmpd="sng">
            <a:solidFill>
              <a:srgbClr val="0000CC"/>
            </a:solidFill>
            <a:prstDash val="solid"/>
            <a:miter/>
            <a:headEnd type="none" w="med" len="med"/>
            <a:tailEnd type="none" w="med" len="med"/>
          </a:ln>
        </p:spPr>
        <p:txBody>
          <a:bodyPr wrap="none" anchor="ctr" anchorCtr="0"/>
          <a:lstStyle/>
          <a:p>
            <a:pPr algn="ctr" eaLnBrk="1" hangingPunct="1"/>
            <a:r>
              <a:rPr lang="en-US" altLang="en-US" sz="2400" dirty="0">
                <a:solidFill>
                  <a:srgbClr val="CC0099"/>
                </a:solidFill>
                <a:latin typeface="Times New Roman" panose="02020603050405020304" pitchFamily="18" charset="0"/>
              </a:rPr>
              <a:t>Động vật ưa khô</a:t>
            </a:r>
          </a:p>
        </p:txBody>
      </p:sp>
      <p:sp>
        <p:nvSpPr>
          <p:cNvPr id="22538" name="Text Box 11"/>
          <p:cNvSpPr txBox="1"/>
          <p:nvPr/>
        </p:nvSpPr>
        <p:spPr>
          <a:xfrm>
            <a:off x="381000" y="4579583"/>
            <a:ext cx="2514600" cy="406400"/>
          </a:xfrm>
          <a:prstGeom prst="rect">
            <a:avLst/>
          </a:prstGeom>
          <a:solidFill>
            <a:schemeClr val="bg1"/>
          </a:solidFill>
          <a:ln w="9525" cap="flat" cmpd="sng">
            <a:solidFill>
              <a:schemeClr val="bg1"/>
            </a:solidFill>
            <a:prstDash val="solid"/>
            <a:miter/>
            <a:headEnd type="none" w="med" len="med"/>
            <a:tailEnd type="none" w="med" len="med"/>
          </a:ln>
        </p:spPr>
        <p:txBody>
          <a:bodyPr>
            <a:spAutoFit/>
          </a:bodyPr>
          <a:lstStyle/>
          <a:p>
            <a:pPr algn="ctr" eaLnBrk="1" hangingPunct="1">
              <a:spcBef>
                <a:spcPct val="50000"/>
              </a:spcBef>
            </a:pPr>
            <a:r>
              <a:rPr lang="en-US" altLang="en-US" dirty="0">
                <a:solidFill>
                  <a:srgbClr val="0000CC"/>
                </a:solidFill>
                <a:latin typeface="Times New Roman" panose="02020603050405020304" pitchFamily="18" charset="0"/>
              </a:rPr>
              <a:t>Thằn lằn</a:t>
            </a:r>
          </a:p>
        </p:txBody>
      </p:sp>
      <p:grpSp>
        <p:nvGrpSpPr>
          <p:cNvPr id="22533" name="Group 14"/>
          <p:cNvGrpSpPr/>
          <p:nvPr/>
        </p:nvGrpSpPr>
        <p:grpSpPr>
          <a:xfrm>
            <a:off x="4495800" y="1447800"/>
            <a:ext cx="4114800" cy="2590800"/>
            <a:chOff x="2832" y="912"/>
            <a:chExt cx="2592" cy="1632"/>
          </a:xfrm>
        </p:grpSpPr>
        <p:pic>
          <p:nvPicPr>
            <p:cNvPr id="22534" name="Picture 9" descr="05091010dongvat04"/>
            <p:cNvPicPr>
              <a:picLocks noChangeAspect="1"/>
            </p:cNvPicPr>
            <p:nvPr/>
          </p:nvPicPr>
          <p:blipFill>
            <a:blip r:embed="rId3"/>
            <a:srcRect l="19200" t="19200" r="5600" b="8267"/>
            <a:stretch>
              <a:fillRect/>
            </a:stretch>
          </p:blipFill>
          <p:spPr>
            <a:xfrm>
              <a:off x="2832" y="912"/>
              <a:ext cx="2592" cy="1632"/>
            </a:xfrm>
            <a:prstGeom prst="rect">
              <a:avLst/>
            </a:prstGeom>
            <a:noFill/>
            <a:ln w="9525">
              <a:noFill/>
            </a:ln>
          </p:spPr>
        </p:pic>
        <p:sp>
          <p:nvSpPr>
            <p:cNvPr id="22535" name="Text Box 13"/>
            <p:cNvSpPr txBox="1"/>
            <p:nvPr/>
          </p:nvSpPr>
          <p:spPr>
            <a:xfrm>
              <a:off x="3648" y="2256"/>
              <a:ext cx="1152" cy="250"/>
            </a:xfrm>
            <a:prstGeom prst="rect">
              <a:avLst/>
            </a:prstGeom>
            <a:solidFill>
              <a:schemeClr val="bg1"/>
            </a:solidFill>
            <a:ln w="9525">
              <a:noFill/>
            </a:ln>
          </p:spPr>
          <p:txBody>
            <a:bodyPr>
              <a:spAutoFit/>
            </a:bodyPr>
            <a:lstStyle/>
            <a:p>
              <a:pPr algn="ctr" eaLnBrk="1" hangingPunct="1">
                <a:spcBef>
                  <a:spcPct val="50000"/>
                </a:spcBef>
              </a:pPr>
              <a:r>
                <a:rPr lang="en-US" altLang="en-US" dirty="0">
                  <a:solidFill>
                    <a:srgbClr val="0000CC"/>
                  </a:solidFill>
                  <a:latin typeface="Times New Roman" panose="02020603050405020304" pitchFamily="18" charset="0"/>
                </a:rPr>
                <a:t>Lạc đà</a:t>
              </a:r>
            </a:p>
          </p:txBody>
        </p:sp>
      </p:grpSp>
      <p:sp>
        <p:nvSpPr>
          <p:cNvPr id="11" name="Text Box 4"/>
          <p:cNvSpPr txBox="1"/>
          <p:nvPr/>
        </p:nvSpPr>
        <p:spPr>
          <a:xfrm>
            <a:off x="457200" y="50906"/>
            <a:ext cx="8686800" cy="1169551"/>
          </a:xfrm>
          <a:prstGeom prst="rect">
            <a:avLst/>
          </a:prstGeom>
          <a:noFill/>
          <a:ln w="9525">
            <a:noFill/>
          </a:ln>
        </p:spPr>
        <p:txBody>
          <a:bodyPr wrap="square">
            <a:spAutoFit/>
          </a:bodyPr>
          <a:lstStyle>
            <a:defPPr>
              <a:defRPr lang="en-US"/>
            </a:defPPr>
            <a:lvl1pPr marL="457200" indent="-457200" eaLnBrk="1" hangingPunct="1">
              <a:spcBef>
                <a:spcPct val="50000"/>
              </a:spcBef>
              <a:buAutoNum type="romanUcPeriod"/>
              <a:defRPr sz="2800">
                <a:solidFill>
                  <a:srgbClr val="CC0099"/>
                </a:solidFill>
              </a:defRPr>
            </a:lvl1pPr>
          </a:lstStyle>
          <a:p>
            <a:r>
              <a:rPr lang="en-US" altLang="en-US" dirty="0"/>
              <a:t>Ảnh hưởng của nhiệt độ lên đời sống sinh vật</a:t>
            </a:r>
          </a:p>
          <a:p>
            <a:r>
              <a:rPr lang="en-US" altLang="en-US" dirty="0"/>
              <a:t>Ảnh hưởng của độ ẩm lên đời sống sinh vật</a:t>
            </a:r>
          </a:p>
        </p:txBody>
      </p:sp>
      <p:pic>
        <p:nvPicPr>
          <p:cNvPr id="19" name="Picture 10" descr="Phiêu lưu trong sắc màu Karijini, Du lịch, thien nhien, nui da, Tay nuoc Uc, du lich, du lich viet nam, du lich the gioi, du lich 2013, kinh nghiem du lich, du lich chau au, du lich chau a, kham pha the gioi, dia diem du lich"/>
          <p:cNvPicPr>
            <a:picLocks noChangeAspect="1" noChangeArrowheads="1"/>
          </p:cNvPicPr>
          <p:nvPr/>
        </p:nvPicPr>
        <p:blipFill rotWithShape="1">
          <a:blip r:embed="rId4">
            <a:extLst>
              <a:ext uri="{28A0092B-C50C-407E-A947-70E740481C1C}">
                <a14:useLocalDpi xmlns:a14="http://schemas.microsoft.com/office/drawing/2010/main" val="0"/>
              </a:ext>
            </a:extLst>
          </a:blip>
          <a:srcRect t="15194" r="8845" b="4241"/>
          <a:stretch/>
        </p:blipFill>
        <p:spPr bwMode="auto">
          <a:xfrm>
            <a:off x="115824" y="5010366"/>
            <a:ext cx="3508248" cy="169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3"/>
          <p:cNvSpPr txBox="1">
            <a:spLocks noChangeArrowheads="1"/>
          </p:cNvSpPr>
          <p:nvPr/>
        </p:nvSpPr>
        <p:spPr bwMode="auto">
          <a:xfrm>
            <a:off x="914400" y="6272782"/>
            <a:ext cx="1447800" cy="457200"/>
          </a:xfrm>
          <a:prstGeom prst="rect">
            <a:avLst/>
          </a:prstGeom>
          <a:solidFill>
            <a:srgbClr val="F3FD9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i="1">
                <a:solidFill>
                  <a:schemeClr val="tx2"/>
                </a:solidFill>
                <a:latin typeface="Times New Roman" panose="02020603050405020304" pitchFamily="18" charset="0"/>
              </a:defRPr>
            </a:lvl1pPr>
            <a:lvl2pPr marL="742950" indent="-285750" eaLnBrk="0" hangingPunct="0">
              <a:defRPr sz="3200" b="1" i="1">
                <a:solidFill>
                  <a:schemeClr val="tx2"/>
                </a:solidFill>
                <a:latin typeface="Times New Roman" panose="02020603050405020304" pitchFamily="18" charset="0"/>
              </a:defRPr>
            </a:lvl2pPr>
            <a:lvl3pPr marL="1143000" indent="-228600" eaLnBrk="0" hangingPunct="0">
              <a:defRPr sz="3200" b="1" i="1">
                <a:solidFill>
                  <a:schemeClr val="tx2"/>
                </a:solidFill>
                <a:latin typeface="Times New Roman" panose="02020603050405020304" pitchFamily="18" charset="0"/>
              </a:defRPr>
            </a:lvl3pPr>
            <a:lvl4pPr marL="1600200" indent="-228600" eaLnBrk="0" hangingPunct="0">
              <a:defRPr sz="3200" b="1" i="1">
                <a:solidFill>
                  <a:schemeClr val="tx2"/>
                </a:solidFill>
                <a:latin typeface="Times New Roman" panose="02020603050405020304" pitchFamily="18" charset="0"/>
              </a:defRPr>
            </a:lvl4pPr>
            <a:lvl5pPr marL="2057400" indent="-228600" eaLnBrk="0" hangingPunct="0">
              <a:defRPr sz="3200" b="1" i="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3200" b="1" i="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3200" b="1" i="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3200" b="1" i="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3200" b="1" i="1">
                <a:solidFill>
                  <a:schemeClr val="tx2"/>
                </a:solidFill>
                <a:latin typeface="Times New Roman" panose="02020603050405020304" pitchFamily="18" charset="0"/>
              </a:defRPr>
            </a:lvl9pPr>
          </a:lstStyle>
          <a:p>
            <a:pPr algn="ctr" eaLnBrk="1" hangingPunct="1">
              <a:spcBef>
                <a:spcPct val="50000"/>
              </a:spcBef>
            </a:pPr>
            <a:r>
              <a:rPr lang="en-US" altLang="en-US" sz="2400" i="0">
                <a:solidFill>
                  <a:schemeClr val="tx1"/>
                </a:solidFill>
              </a:rPr>
              <a:t>Tắc kè</a:t>
            </a:r>
          </a:p>
        </p:txBody>
      </p:sp>
      <p:sp>
        <p:nvSpPr>
          <p:cNvPr id="27" name="Text Box 6"/>
          <p:cNvSpPr txBox="1">
            <a:spLocks noChangeArrowheads="1"/>
          </p:cNvSpPr>
          <p:nvPr/>
        </p:nvSpPr>
        <p:spPr bwMode="auto">
          <a:xfrm>
            <a:off x="3733800" y="4456900"/>
            <a:ext cx="5288280" cy="1815882"/>
          </a:xfrm>
          <a:prstGeom prst="rect">
            <a:avLst/>
          </a:prstGeom>
          <a:solidFill>
            <a:srgbClr val="E0BED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i="1">
                <a:solidFill>
                  <a:schemeClr val="tx2"/>
                </a:solidFill>
                <a:latin typeface="Times New Roman" panose="02020603050405020304" pitchFamily="18" charset="0"/>
              </a:defRPr>
            </a:lvl1pPr>
            <a:lvl2pPr marL="742950" indent="-285750" eaLnBrk="0" hangingPunct="0">
              <a:defRPr sz="3200" b="1" i="1">
                <a:solidFill>
                  <a:schemeClr val="tx2"/>
                </a:solidFill>
                <a:latin typeface="Times New Roman" panose="02020603050405020304" pitchFamily="18" charset="0"/>
              </a:defRPr>
            </a:lvl2pPr>
            <a:lvl3pPr marL="1143000" indent="-228600" eaLnBrk="0" hangingPunct="0">
              <a:defRPr sz="3200" b="1" i="1">
                <a:solidFill>
                  <a:schemeClr val="tx2"/>
                </a:solidFill>
                <a:latin typeface="Times New Roman" panose="02020603050405020304" pitchFamily="18" charset="0"/>
              </a:defRPr>
            </a:lvl3pPr>
            <a:lvl4pPr marL="1600200" indent="-228600" eaLnBrk="0" hangingPunct="0">
              <a:defRPr sz="3200" b="1" i="1">
                <a:solidFill>
                  <a:schemeClr val="tx2"/>
                </a:solidFill>
                <a:latin typeface="Times New Roman" panose="02020603050405020304" pitchFamily="18" charset="0"/>
              </a:defRPr>
            </a:lvl4pPr>
            <a:lvl5pPr marL="2057400" indent="-228600" eaLnBrk="0" hangingPunct="0">
              <a:defRPr sz="3200" b="1" i="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3200" b="1" i="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3200" b="1" i="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3200" b="1" i="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3200" b="1" i="1">
                <a:solidFill>
                  <a:schemeClr val="tx2"/>
                </a:solidFill>
                <a:latin typeface="Times New Roman" panose="02020603050405020304" pitchFamily="18" charset="0"/>
              </a:defRPr>
            </a:lvl9pPr>
          </a:lstStyle>
          <a:p>
            <a:pPr eaLnBrk="1" hangingPunct="1">
              <a:spcBef>
                <a:spcPct val="50000"/>
              </a:spcBef>
            </a:pPr>
            <a:r>
              <a:rPr lang="en-US" sz="2800" dirty="0" err="1">
                <a:solidFill>
                  <a:schemeClr val="tx1"/>
                </a:solidFill>
              </a:rPr>
              <a:t>Có</a:t>
            </a:r>
            <a:r>
              <a:rPr lang="en-US" sz="2800" dirty="0">
                <a:solidFill>
                  <a:schemeClr val="tx1"/>
                </a:solidFill>
              </a:rPr>
              <a:t> </a:t>
            </a:r>
            <a:r>
              <a:rPr lang="en-US" sz="2800" dirty="0" err="1">
                <a:solidFill>
                  <a:schemeClr val="tx1"/>
                </a:solidFill>
              </a:rPr>
              <a:t>cơ</a:t>
            </a:r>
            <a:r>
              <a:rPr lang="en-US" sz="2800" dirty="0">
                <a:solidFill>
                  <a:schemeClr val="tx1"/>
                </a:solidFill>
              </a:rPr>
              <a:t> </a:t>
            </a:r>
            <a:r>
              <a:rPr lang="en-US" sz="2800" dirty="0" err="1">
                <a:solidFill>
                  <a:schemeClr val="tx1"/>
                </a:solidFill>
              </a:rPr>
              <a:t>quan</a:t>
            </a:r>
            <a:r>
              <a:rPr lang="en-US" sz="2800" dirty="0">
                <a:solidFill>
                  <a:schemeClr val="tx1"/>
                </a:solidFill>
              </a:rPr>
              <a:t> </a:t>
            </a:r>
            <a:r>
              <a:rPr lang="en-US" sz="2800" dirty="0" err="1">
                <a:solidFill>
                  <a:schemeClr val="tx1"/>
                </a:solidFill>
              </a:rPr>
              <a:t>tích</a:t>
            </a:r>
            <a:r>
              <a:rPr lang="en-US" sz="2800" dirty="0">
                <a:solidFill>
                  <a:schemeClr val="tx1"/>
                </a:solidFill>
              </a:rPr>
              <a:t> </a:t>
            </a:r>
            <a:r>
              <a:rPr lang="en-US" sz="2800" dirty="0" err="1">
                <a:solidFill>
                  <a:schemeClr val="tx1"/>
                </a:solidFill>
              </a:rPr>
              <a:t>trữ</a:t>
            </a:r>
            <a:r>
              <a:rPr lang="en-US" sz="2800" dirty="0">
                <a:solidFill>
                  <a:schemeClr val="tx1"/>
                </a:solidFill>
              </a:rPr>
              <a:t> </a:t>
            </a:r>
            <a:r>
              <a:rPr lang="en-US" sz="2800" dirty="0" err="1">
                <a:solidFill>
                  <a:schemeClr val="tx1"/>
                </a:solidFill>
              </a:rPr>
              <a:t>nước</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cơ</a:t>
            </a:r>
            <a:r>
              <a:rPr lang="en-US" sz="2800" dirty="0">
                <a:solidFill>
                  <a:schemeClr val="tx1"/>
                </a:solidFill>
              </a:rPr>
              <a:t> </a:t>
            </a:r>
            <a:r>
              <a:rPr lang="en-US" sz="2800" dirty="0" err="1">
                <a:solidFill>
                  <a:schemeClr val="tx1"/>
                </a:solidFill>
              </a:rPr>
              <a:t>chế</a:t>
            </a:r>
            <a:r>
              <a:rPr lang="en-US" sz="2800" dirty="0">
                <a:solidFill>
                  <a:schemeClr val="tx1"/>
                </a:solidFill>
              </a:rPr>
              <a:t> </a:t>
            </a:r>
            <a:r>
              <a:rPr lang="en-US" sz="2800" dirty="0" err="1">
                <a:solidFill>
                  <a:schemeClr val="tx1"/>
                </a:solidFill>
              </a:rPr>
              <a:t>bảo</a:t>
            </a:r>
            <a:r>
              <a:rPr lang="en-US" sz="2800" dirty="0">
                <a:solidFill>
                  <a:schemeClr val="tx1"/>
                </a:solidFill>
              </a:rPr>
              <a:t> </a:t>
            </a:r>
            <a:r>
              <a:rPr lang="en-US" sz="2800" dirty="0" err="1">
                <a:solidFill>
                  <a:schemeClr val="tx1"/>
                </a:solidFill>
              </a:rPr>
              <a:t>vệ</a:t>
            </a:r>
            <a:r>
              <a:rPr lang="en-US" sz="2800" dirty="0">
                <a:solidFill>
                  <a:schemeClr val="tx1"/>
                </a:solidFill>
              </a:rPr>
              <a:t> </a:t>
            </a:r>
            <a:r>
              <a:rPr lang="en-US" sz="2800" dirty="0" err="1">
                <a:solidFill>
                  <a:schemeClr val="tx1"/>
                </a:solidFill>
              </a:rPr>
              <a:t>chống</a:t>
            </a:r>
            <a:r>
              <a:rPr lang="en-US" sz="2800" dirty="0">
                <a:solidFill>
                  <a:schemeClr val="tx1"/>
                </a:solidFill>
              </a:rPr>
              <a:t> </a:t>
            </a:r>
            <a:r>
              <a:rPr lang="en-US" sz="2800" dirty="0" err="1">
                <a:solidFill>
                  <a:schemeClr val="tx1"/>
                </a:solidFill>
              </a:rPr>
              <a:t>mất</a:t>
            </a:r>
            <a:r>
              <a:rPr lang="en-US" sz="2800" dirty="0">
                <a:solidFill>
                  <a:schemeClr val="tx1"/>
                </a:solidFill>
              </a:rPr>
              <a:t> </a:t>
            </a:r>
            <a:r>
              <a:rPr lang="en-US" sz="2800" dirty="0" err="1" smtClean="0">
                <a:solidFill>
                  <a:schemeClr val="tx1"/>
                </a:solidFill>
              </a:rPr>
              <a:t>nước</a:t>
            </a:r>
            <a:r>
              <a:rPr lang="en-US" sz="2800" dirty="0" smtClean="0">
                <a:solidFill>
                  <a:schemeClr val="tx1"/>
                </a:solidFill>
              </a:rPr>
              <a:t>. VD </a:t>
            </a:r>
            <a:r>
              <a:rPr lang="en-US" sz="2800" dirty="0" err="1" smtClean="0">
                <a:solidFill>
                  <a:schemeClr val="tx1"/>
                </a:solidFill>
              </a:rPr>
              <a:t>như</a:t>
            </a:r>
            <a:r>
              <a:rPr lang="en-US" sz="2800" dirty="0" smtClean="0">
                <a:solidFill>
                  <a:schemeClr val="tx1"/>
                </a:solidFill>
              </a:rPr>
              <a:t> </a:t>
            </a:r>
            <a:r>
              <a:rPr lang="en-US" sz="2800" dirty="0">
                <a:solidFill>
                  <a:schemeClr val="tx1"/>
                </a:solidFill>
              </a:rPr>
              <a:t>d</a:t>
            </a:r>
            <a:r>
              <a:rPr lang="en-US" altLang="en-US" sz="2800" dirty="0" smtClean="0">
                <a:solidFill>
                  <a:schemeClr val="tx1"/>
                </a:solidFill>
              </a:rPr>
              <a:t>a </a:t>
            </a:r>
            <a:r>
              <a:rPr lang="en-US" altLang="en-US" sz="2800" dirty="0" err="1">
                <a:solidFill>
                  <a:schemeClr val="tx1"/>
                </a:solidFill>
              </a:rPr>
              <a:t>có</a:t>
            </a:r>
            <a:r>
              <a:rPr lang="en-US" altLang="en-US" sz="2800" dirty="0">
                <a:solidFill>
                  <a:schemeClr val="tx1"/>
                </a:solidFill>
              </a:rPr>
              <a:t> </a:t>
            </a:r>
            <a:r>
              <a:rPr lang="en-US" altLang="en-US" sz="2800" dirty="0" err="1">
                <a:solidFill>
                  <a:schemeClr val="tx1"/>
                </a:solidFill>
              </a:rPr>
              <a:t>vảy</a:t>
            </a:r>
            <a:r>
              <a:rPr lang="en-US" altLang="en-US" sz="2800" dirty="0">
                <a:solidFill>
                  <a:schemeClr val="tx1"/>
                </a:solidFill>
              </a:rPr>
              <a:t> </a:t>
            </a:r>
            <a:r>
              <a:rPr lang="en-US" altLang="en-US" sz="2800" dirty="0" err="1">
                <a:solidFill>
                  <a:schemeClr val="tx1"/>
                </a:solidFill>
              </a:rPr>
              <a:t>sừng</a:t>
            </a:r>
            <a:r>
              <a:rPr lang="en-US" altLang="en-US" sz="2800" dirty="0">
                <a:solidFill>
                  <a:schemeClr val="tx1"/>
                </a:solidFill>
              </a:rPr>
              <a:t> </a:t>
            </a:r>
            <a:r>
              <a:rPr lang="en-US" altLang="en-US" sz="2800" dirty="0" err="1">
                <a:solidFill>
                  <a:schemeClr val="tx1"/>
                </a:solidFill>
              </a:rPr>
              <a:t>làm</a:t>
            </a:r>
            <a:r>
              <a:rPr lang="en-US" altLang="en-US" sz="2800" dirty="0">
                <a:solidFill>
                  <a:schemeClr val="tx1"/>
                </a:solidFill>
              </a:rPr>
              <a:t> </a:t>
            </a:r>
            <a:r>
              <a:rPr lang="en-US" altLang="en-US" sz="2800" dirty="0" err="1">
                <a:solidFill>
                  <a:schemeClr val="tx1"/>
                </a:solidFill>
              </a:rPr>
              <a:t>giảm</a:t>
            </a:r>
            <a:r>
              <a:rPr lang="en-US" altLang="en-US" sz="2800" dirty="0">
                <a:solidFill>
                  <a:schemeClr val="tx1"/>
                </a:solidFill>
              </a:rPr>
              <a:t> </a:t>
            </a:r>
            <a:r>
              <a:rPr lang="en-US" altLang="en-US" sz="2800" dirty="0" err="1">
                <a:solidFill>
                  <a:schemeClr val="tx1"/>
                </a:solidFill>
              </a:rPr>
              <a:t>khả</a:t>
            </a:r>
            <a:r>
              <a:rPr lang="en-US" altLang="en-US" sz="2800" dirty="0">
                <a:solidFill>
                  <a:schemeClr val="tx1"/>
                </a:solidFill>
              </a:rPr>
              <a:t> </a:t>
            </a:r>
            <a:r>
              <a:rPr lang="en-US" altLang="en-US" sz="2800" dirty="0" err="1">
                <a:solidFill>
                  <a:schemeClr val="tx1"/>
                </a:solidFill>
              </a:rPr>
              <a:t>năng</a:t>
            </a:r>
            <a:r>
              <a:rPr lang="en-US" altLang="en-US" sz="2800" dirty="0">
                <a:solidFill>
                  <a:schemeClr val="tx1"/>
                </a:solidFill>
              </a:rPr>
              <a:t> </a:t>
            </a:r>
            <a:r>
              <a:rPr lang="en-US" altLang="en-US" sz="2800" dirty="0" err="1">
                <a:solidFill>
                  <a:schemeClr val="tx1"/>
                </a:solidFill>
              </a:rPr>
              <a:t>mất</a:t>
            </a:r>
            <a:r>
              <a:rPr lang="en-US" altLang="en-US" sz="2800" dirty="0">
                <a:solidFill>
                  <a:schemeClr val="tx1"/>
                </a:solidFill>
              </a:rPr>
              <a:t> </a:t>
            </a:r>
            <a:r>
              <a:rPr lang="en-US" altLang="en-US" sz="2800" dirty="0" err="1">
                <a:solidFill>
                  <a:schemeClr val="tx1"/>
                </a:solidFill>
              </a:rPr>
              <a:t>nước</a:t>
            </a:r>
            <a:r>
              <a:rPr lang="en-US" altLang="en-US" sz="2800" dirty="0">
                <a:solidFill>
                  <a:schemeClr val="tx1"/>
                </a:solidFill>
              </a:rPr>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i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723" name="Group 75"/>
          <p:cNvGraphicFramePr>
            <a:graphicFrameLocks noGrp="1"/>
          </p:cNvGraphicFramePr>
          <p:nvPr/>
        </p:nvGraphicFramePr>
        <p:xfrm>
          <a:off x="26035" y="838200"/>
          <a:ext cx="8917940" cy="6065540"/>
        </p:xfrm>
        <a:graphic>
          <a:graphicData uri="http://schemas.openxmlformats.org/drawingml/2006/table">
            <a:tbl>
              <a:tblPr/>
              <a:tblGrid>
                <a:gridCol w="2787650">
                  <a:extLst>
                    <a:ext uri="{9D8B030D-6E8A-4147-A177-3AD203B41FA5}">
                      <a16:colId xmlns="" xmlns:a16="http://schemas.microsoft.com/office/drawing/2014/main" val="20000"/>
                    </a:ext>
                  </a:extLst>
                </a:gridCol>
                <a:gridCol w="3199765">
                  <a:extLst>
                    <a:ext uri="{9D8B030D-6E8A-4147-A177-3AD203B41FA5}">
                      <a16:colId xmlns="" xmlns:a16="http://schemas.microsoft.com/office/drawing/2014/main" val="20001"/>
                    </a:ext>
                  </a:extLst>
                </a:gridCol>
                <a:gridCol w="2930525">
                  <a:extLst>
                    <a:ext uri="{9D8B030D-6E8A-4147-A177-3AD203B41FA5}">
                      <a16:colId xmlns="" xmlns:a16="http://schemas.microsoft.com/office/drawing/2014/main" val="20002"/>
                    </a:ext>
                  </a:extLst>
                </a:gridCol>
              </a:tblGrid>
              <a:tr h="457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FF0000"/>
                          </a:solidFill>
                          <a:effectLst/>
                          <a:latin typeface="Times New Roman" panose="02020603050405020304" pitchFamily="18" charset="0"/>
                        </a:rPr>
                        <a:t>Các nhóm sinh vật</a:t>
                      </a:r>
                    </a:p>
                  </a:txBody>
                  <a:tcPr marT="45722" marB="45722" anchor="ctr" anchorCtr="1" horzOverflow="overflow">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FF0000"/>
                          </a:solidFill>
                          <a:effectLst/>
                          <a:latin typeface="Times New Roman" panose="02020603050405020304" pitchFamily="18" charset="0"/>
                        </a:rPr>
                        <a:t>Tên sinh vật</a:t>
                      </a:r>
                    </a:p>
                  </a:txBody>
                  <a:tcPr marT="45722" marB="45722" anchor="ctr" anchorCtr="1" horzOverflow="overflow">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FF0000"/>
                          </a:solidFill>
                          <a:effectLst/>
                          <a:latin typeface="Times New Roman" panose="02020603050405020304" pitchFamily="18" charset="0"/>
                        </a:rPr>
                        <a:t>Nơi sống</a:t>
                      </a:r>
                    </a:p>
                  </a:txBody>
                  <a:tcPr marT="45722" marB="45722" anchor="ctr" anchorCtr="1" horzOverflow="overflow">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49352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0000CC"/>
                          </a:solidFill>
                          <a:effectLst/>
                          <a:latin typeface="Times New Roman" panose="02020603050405020304" pitchFamily="18" charset="0"/>
                        </a:rPr>
                        <a:t>Thực vật ưa ẩm</a:t>
                      </a:r>
                    </a:p>
                  </a:txBody>
                  <a:tcPr marT="45722" marB="45722" anchor="ctr" anchorCtr="1" horzOverflow="overflow">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000" b="0" i="0" u="none" strike="noStrike" cap="none" normalizeH="0" baseline="0">
                          <a:ln>
                            <a:noFill/>
                          </a:ln>
                          <a:solidFill>
                            <a:srgbClr val="660066"/>
                          </a:solidFill>
                          <a:effectLst/>
                          <a:latin typeface="Times New Roman" panose="02020603050405020304" pitchFamily="18" charset="0"/>
                        </a:rPr>
                        <a:t> Cây lúa</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000" b="0" i="0" u="none" strike="noStrike" cap="none" normalizeH="0" baseline="0">
                          <a:ln>
                            <a:noFill/>
                          </a:ln>
                          <a:solidFill>
                            <a:srgbClr val="660066"/>
                          </a:solidFill>
                          <a:effectLst/>
                          <a:latin typeface="Times New Roman" panose="02020603050405020304" pitchFamily="18" charset="0"/>
                        </a:rPr>
                        <a:t> Cây rau càng cua</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000" b="0" i="0" u="none" strike="noStrike" cap="none" normalizeH="0" baseline="0">
                          <a:ln>
                            <a:noFill/>
                          </a:ln>
                          <a:solidFill>
                            <a:srgbClr val="660066"/>
                          </a:solidFill>
                          <a:effectLst/>
                          <a:latin typeface="Times New Roman" panose="02020603050405020304" pitchFamily="18" charset="0"/>
                        </a:rPr>
                        <a:t> Cây lá lốt</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000" b="0" i="0" u="none" strike="noStrike" cap="none" normalizeH="0" baseline="0">
                          <a:ln>
                            <a:noFill/>
                          </a:ln>
                          <a:solidFill>
                            <a:srgbClr val="660066"/>
                          </a:solidFill>
                          <a:effectLst/>
                          <a:latin typeface="Times New Roman" panose="02020603050405020304" pitchFamily="18" charset="0"/>
                        </a:rPr>
                        <a:t> …….</a:t>
                      </a:r>
                    </a:p>
                  </a:txBody>
                  <a:tcPr marT="45722" marB="45722" horzOverflow="overflow">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000" b="0" i="0" u="none" strike="noStrike" cap="none" normalizeH="0" baseline="0">
                          <a:ln>
                            <a:noFill/>
                          </a:ln>
                          <a:solidFill>
                            <a:srgbClr val="660066"/>
                          </a:solidFill>
                          <a:effectLst/>
                          <a:latin typeface="Times New Roman" panose="02020603050405020304" pitchFamily="18" charset="0"/>
                        </a:rPr>
                        <a:t> Ngoài ruộng</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000" b="0" i="0" u="none" strike="noStrike" cap="none" normalizeH="0" baseline="0">
                          <a:ln>
                            <a:noFill/>
                          </a:ln>
                          <a:solidFill>
                            <a:srgbClr val="660066"/>
                          </a:solidFill>
                          <a:effectLst/>
                          <a:latin typeface="Times New Roman" panose="02020603050405020304" pitchFamily="18" charset="0"/>
                        </a:rPr>
                        <a:t> Trong vườn</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000" b="0" i="0" u="none" strike="noStrike" cap="none" normalizeH="0" baseline="0">
                          <a:ln>
                            <a:noFill/>
                          </a:ln>
                          <a:solidFill>
                            <a:srgbClr val="660066"/>
                          </a:solidFill>
                          <a:effectLst/>
                          <a:latin typeface="Times New Roman" panose="02020603050405020304" pitchFamily="18" charset="0"/>
                        </a:rPr>
                        <a:t> Trong vườn</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000" b="0" i="0" u="none" strike="noStrike" cap="none" normalizeH="0" baseline="0">
                          <a:ln>
                            <a:noFill/>
                          </a:ln>
                          <a:solidFill>
                            <a:srgbClr val="660066"/>
                          </a:solidFill>
                          <a:effectLst/>
                          <a:latin typeface="Times New Roman" panose="02020603050405020304" pitchFamily="18" charset="0"/>
                        </a:rPr>
                        <a:t> ……….</a:t>
                      </a:r>
                    </a:p>
                  </a:txBody>
                  <a:tcPr marT="45722" marB="45722" horzOverflow="overflow">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49352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0000CC"/>
                          </a:solidFill>
                          <a:effectLst/>
                          <a:latin typeface="Times New Roman" panose="02020603050405020304" pitchFamily="18" charset="0"/>
                        </a:rPr>
                        <a:t>Thực vật chịu hạn</a:t>
                      </a:r>
                    </a:p>
                  </a:txBody>
                  <a:tcPr marT="45722" marB="45722" anchor="ctr" anchorCtr="1" horzOverflow="overflow">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000" b="0" i="0" u="none" strike="noStrike" cap="none" normalizeH="0" baseline="0">
                          <a:ln>
                            <a:noFill/>
                          </a:ln>
                          <a:solidFill>
                            <a:srgbClr val="660066"/>
                          </a:solidFill>
                          <a:effectLst/>
                          <a:latin typeface="Times New Roman" panose="02020603050405020304" pitchFamily="18" charset="0"/>
                        </a:rPr>
                        <a:t> Cây xương rồng</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000" b="0" i="0" u="none" strike="noStrike" cap="none" normalizeH="0" baseline="0">
                          <a:ln>
                            <a:noFill/>
                          </a:ln>
                          <a:solidFill>
                            <a:srgbClr val="660066"/>
                          </a:solidFill>
                          <a:effectLst/>
                          <a:latin typeface="Times New Roman" panose="02020603050405020304" pitchFamily="18" charset="0"/>
                        </a:rPr>
                        <a:t> Cây thuốc bỏng</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000" b="0" i="0" u="none" strike="noStrike" cap="none" normalizeH="0" baseline="0">
                          <a:ln>
                            <a:noFill/>
                          </a:ln>
                          <a:solidFill>
                            <a:srgbClr val="660066"/>
                          </a:solidFill>
                          <a:effectLst/>
                          <a:latin typeface="Times New Roman" panose="02020603050405020304" pitchFamily="18" charset="0"/>
                        </a:rPr>
                        <a:t> Cây thông</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000" b="0" i="0" u="none" strike="noStrike" cap="none" normalizeH="0" baseline="0">
                          <a:ln>
                            <a:noFill/>
                          </a:ln>
                          <a:solidFill>
                            <a:srgbClr val="660066"/>
                          </a:solidFill>
                          <a:effectLst/>
                          <a:latin typeface="Times New Roman" panose="02020603050405020304" pitchFamily="18" charset="0"/>
                        </a:rPr>
                        <a:t> ….</a:t>
                      </a:r>
                    </a:p>
                  </a:txBody>
                  <a:tcPr marT="45722" marB="45722" horzOverflow="overflow">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rgbClr val="660066"/>
                          </a:solidFill>
                          <a:effectLst/>
                          <a:latin typeface="Times New Roman" panose="02020603050405020304" pitchFamily="18" charset="0"/>
                        </a:rPr>
                        <a:t>- Bãi cát</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rgbClr val="660066"/>
                          </a:solidFill>
                          <a:effectLst/>
                          <a:latin typeface="Times New Roman" panose="02020603050405020304" pitchFamily="18" charset="0"/>
                        </a:rPr>
                        <a:t>- Trong vườn</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000" b="0" i="0" u="none" strike="noStrike" cap="none" normalizeH="0" baseline="0">
                          <a:ln>
                            <a:noFill/>
                          </a:ln>
                          <a:solidFill>
                            <a:srgbClr val="660066"/>
                          </a:solidFill>
                          <a:effectLst/>
                          <a:latin typeface="Times New Roman" panose="02020603050405020304" pitchFamily="18" charset="0"/>
                        </a:rPr>
                        <a:t> Trên đồi</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en-US" sz="2000" b="0" i="0" u="none" strike="noStrike" cap="none" normalizeH="0" baseline="0">
                          <a:ln>
                            <a:noFill/>
                          </a:ln>
                          <a:solidFill>
                            <a:srgbClr val="660066"/>
                          </a:solidFill>
                          <a:effectLst/>
                          <a:latin typeface="Times New Roman" panose="02020603050405020304" pitchFamily="18" charset="0"/>
                        </a:rPr>
                        <a:t> ……….</a:t>
                      </a:r>
                    </a:p>
                  </a:txBody>
                  <a:tcPr marT="45722" marB="45722" horzOverflow="overflow">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49352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0000CC"/>
                          </a:solidFill>
                          <a:effectLst/>
                          <a:latin typeface="Times New Roman" panose="02020603050405020304" pitchFamily="18" charset="0"/>
                        </a:rPr>
                        <a:t>Động vật ưa ẩm</a:t>
                      </a:r>
                    </a:p>
                  </a:txBody>
                  <a:tcPr marT="45722" marB="45722" anchor="ctr" anchorCtr="1" horzOverflow="overflow">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rgbClr val="660066"/>
                          </a:solidFill>
                          <a:effectLst/>
                          <a:latin typeface="Times New Roman" panose="02020603050405020304" pitchFamily="18" charset="0"/>
                        </a:rPr>
                        <a:t>- Ếch, nhái</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rgbClr val="660066"/>
                          </a:solidFill>
                          <a:effectLst/>
                          <a:latin typeface="Times New Roman" panose="02020603050405020304" pitchFamily="18" charset="0"/>
                        </a:rPr>
                        <a:t>- Ốc sên</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rgbClr val="660066"/>
                          </a:solidFill>
                          <a:effectLst/>
                          <a:latin typeface="Times New Roman" panose="02020603050405020304" pitchFamily="18" charset="0"/>
                        </a:rPr>
                        <a:t>- Giun đất</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rgbClr val="660066"/>
                          </a:solidFill>
                          <a:effectLst/>
                          <a:latin typeface="Times New Roman" panose="02020603050405020304" pitchFamily="18" charset="0"/>
                        </a:rPr>
                        <a:t>……..</a:t>
                      </a:r>
                    </a:p>
                  </a:txBody>
                  <a:tcPr marT="45722" marB="45722" horzOverflow="overflow">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rgbClr val="660066"/>
                          </a:solidFill>
                          <a:effectLst/>
                          <a:latin typeface="Times New Roman" panose="02020603050405020304" pitchFamily="18" charset="0"/>
                        </a:rPr>
                        <a:t>- Ao, hồ</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rgbClr val="660066"/>
                          </a:solidFill>
                          <a:effectLst/>
                          <a:latin typeface="Times New Roman" panose="02020603050405020304" pitchFamily="18" charset="0"/>
                        </a:rPr>
                        <a:t>- Trên cây</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rgbClr val="660066"/>
                          </a:solidFill>
                          <a:effectLst/>
                          <a:latin typeface="Times New Roman" panose="02020603050405020304" pitchFamily="18" charset="0"/>
                        </a:rPr>
                        <a:t>- Trong đất</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rgbClr val="660066"/>
                          </a:solidFill>
                          <a:effectLst/>
                          <a:latin typeface="Times New Roman" panose="02020603050405020304" pitchFamily="18" charset="0"/>
                        </a:rPr>
                        <a:t>………</a:t>
                      </a:r>
                    </a:p>
                  </a:txBody>
                  <a:tcPr marT="45722" marB="45722" horzOverflow="overflow">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12776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0000CC"/>
                          </a:solidFill>
                          <a:effectLst/>
                          <a:latin typeface="Times New Roman" panose="02020603050405020304" pitchFamily="18" charset="0"/>
                        </a:rPr>
                        <a:t>Động vật ưa khô</a:t>
                      </a:r>
                    </a:p>
                  </a:txBody>
                  <a:tcPr marT="45722" marB="45722" anchor="ctr" anchorCtr="1" horzOverflow="overflow">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rgbClr val="660066"/>
                          </a:solidFill>
                          <a:effectLst/>
                          <a:latin typeface="Times New Roman" panose="02020603050405020304" pitchFamily="18" charset="0"/>
                        </a:rPr>
                        <a:t>- Thằn lằn</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rgbClr val="660066"/>
                          </a:solidFill>
                          <a:effectLst/>
                          <a:latin typeface="Times New Roman" panose="02020603050405020304" pitchFamily="18" charset="0"/>
                        </a:rPr>
                        <a:t>- Lạc đà</a:t>
                      </a:r>
                    </a:p>
                  </a:txBody>
                  <a:tcPr marT="45722" marB="45722" horzOverflow="overflow">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rgbClr val="660066"/>
                          </a:solidFill>
                          <a:effectLst/>
                          <a:latin typeface="Times New Roman" panose="02020603050405020304" pitchFamily="18" charset="0"/>
                        </a:rPr>
                        <a:t>-  Nơi các khô, trong nhà</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rgbClr val="660066"/>
                          </a:solidFill>
                          <a:effectLst/>
                          <a:latin typeface="Times New Roman" panose="02020603050405020304" pitchFamily="18" charset="0"/>
                        </a:rPr>
                        <a:t>- Sa mạc</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rgbClr val="660066"/>
                        </a:solidFill>
                        <a:effectLst/>
                        <a:latin typeface="Times New Roman" panose="02020603050405020304" pitchFamily="18" charset="0"/>
                      </a:endParaRPr>
                    </a:p>
                  </a:txBody>
                  <a:tcPr marT="45722" marB="45722" horzOverflow="overflow">
                    <a:lnL w="12700" cap="flat" cmpd="sng" algn="ctr">
                      <a:solidFill>
                        <a:srgbClr val="006666"/>
                      </a:solidFill>
                      <a:prstDash val="solid"/>
                      <a:round/>
                      <a:headEnd type="none" w="med" len="med"/>
                      <a:tailEnd type="none" w="med" len="med"/>
                    </a:lnL>
                    <a:lnR w="12700" cap="flat" cmpd="sng" algn="ctr">
                      <a:solidFill>
                        <a:srgbClr val="006666"/>
                      </a:solidFill>
                      <a:prstDash val="solid"/>
                      <a:round/>
                      <a:headEnd type="none" w="med" len="med"/>
                      <a:tailEnd type="none" w="med" len="med"/>
                    </a:lnR>
                    <a:lnT w="12700" cap="flat" cmpd="sng" algn="ctr">
                      <a:solidFill>
                        <a:srgbClr val="006666"/>
                      </a:solidFill>
                      <a:prstDash val="solid"/>
                      <a:round/>
                      <a:headEnd type="none" w="med" len="med"/>
                      <a:tailEnd type="none" w="med" len="med"/>
                    </a:lnT>
                    <a:lnB w="12700" cap="flat" cmpd="sng" algn="ctr">
                      <a:solidFill>
                        <a:srgbClr val="00666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23580" name="Text Box 76"/>
          <p:cNvSpPr txBox="1"/>
          <p:nvPr/>
        </p:nvSpPr>
        <p:spPr>
          <a:xfrm>
            <a:off x="152400" y="0"/>
            <a:ext cx="8991600" cy="829945"/>
          </a:xfrm>
          <a:prstGeom prst="rect">
            <a:avLst/>
          </a:prstGeom>
          <a:noFill/>
          <a:ln w="9525">
            <a:noFill/>
          </a:ln>
        </p:spPr>
        <p:txBody>
          <a:bodyPr>
            <a:spAutoFit/>
          </a:bodyPr>
          <a:lstStyle/>
          <a:p>
            <a:pPr eaLnBrk="1" hangingPunct="1">
              <a:spcBef>
                <a:spcPct val="50000"/>
              </a:spcBef>
            </a:pPr>
            <a:r>
              <a:rPr lang="en-US" altLang="en-US" sz="2400" dirty="0">
                <a:solidFill>
                  <a:srgbClr val="CC0099"/>
                </a:solidFill>
                <a:latin typeface="Times New Roman" panose="02020603050405020304" pitchFamily="18" charset="0"/>
              </a:rPr>
              <a:t>Lấy ví dụ minh họa các nhóm sinh vật thích nghi với môi trường có độ ẩm khác nhau?</a:t>
            </a:r>
          </a:p>
        </p:txBody>
      </p:sp>
      <p:sp>
        <p:nvSpPr>
          <p:cNvPr id="27725" name="Rectangle 77"/>
          <p:cNvSpPr/>
          <p:nvPr/>
        </p:nvSpPr>
        <p:spPr>
          <a:xfrm>
            <a:off x="2846070" y="1371600"/>
            <a:ext cx="3021330" cy="13716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p>
            <a:pPr eaLnBrk="1" hangingPunct="1"/>
            <a:endParaRPr dirty="0">
              <a:latin typeface="Times New Roman" panose="02020603050405020304" pitchFamily="18" charset="0"/>
            </a:endParaRPr>
          </a:p>
        </p:txBody>
      </p:sp>
      <p:sp>
        <p:nvSpPr>
          <p:cNvPr id="27726" name="Rectangle 78"/>
          <p:cNvSpPr/>
          <p:nvPr/>
        </p:nvSpPr>
        <p:spPr>
          <a:xfrm>
            <a:off x="2839720" y="2839720"/>
            <a:ext cx="2895600" cy="13716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p>
            <a:pPr eaLnBrk="1" hangingPunct="1"/>
            <a:endParaRPr dirty="0">
              <a:latin typeface="Times New Roman" panose="02020603050405020304" pitchFamily="18" charset="0"/>
            </a:endParaRPr>
          </a:p>
        </p:txBody>
      </p:sp>
      <p:sp>
        <p:nvSpPr>
          <p:cNvPr id="27727" name="Rectangle 79"/>
          <p:cNvSpPr/>
          <p:nvPr/>
        </p:nvSpPr>
        <p:spPr>
          <a:xfrm>
            <a:off x="6096000" y="2824480"/>
            <a:ext cx="2695575" cy="13716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p>
            <a:pPr eaLnBrk="1" hangingPunct="1"/>
            <a:endParaRPr dirty="0">
              <a:latin typeface="Times New Roman" panose="02020603050405020304" pitchFamily="18" charset="0"/>
            </a:endParaRPr>
          </a:p>
        </p:txBody>
      </p:sp>
      <p:sp>
        <p:nvSpPr>
          <p:cNvPr id="27728" name="Rectangle 80"/>
          <p:cNvSpPr/>
          <p:nvPr/>
        </p:nvSpPr>
        <p:spPr>
          <a:xfrm>
            <a:off x="6096000" y="1371600"/>
            <a:ext cx="2696210" cy="13716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p>
            <a:pPr eaLnBrk="1" hangingPunct="1"/>
            <a:endParaRPr dirty="0">
              <a:latin typeface="Times New Roman" panose="02020603050405020304" pitchFamily="18" charset="0"/>
            </a:endParaRPr>
          </a:p>
        </p:txBody>
      </p:sp>
      <p:sp>
        <p:nvSpPr>
          <p:cNvPr id="27729" name="Rectangle 81"/>
          <p:cNvSpPr/>
          <p:nvPr/>
        </p:nvSpPr>
        <p:spPr>
          <a:xfrm>
            <a:off x="2895600" y="4343400"/>
            <a:ext cx="2895600" cy="13716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p>
            <a:pPr eaLnBrk="1" hangingPunct="1"/>
            <a:endParaRPr dirty="0">
              <a:latin typeface="Times New Roman" panose="02020603050405020304" pitchFamily="18" charset="0"/>
            </a:endParaRPr>
          </a:p>
        </p:txBody>
      </p:sp>
      <p:sp>
        <p:nvSpPr>
          <p:cNvPr id="27730" name="Rectangle 82"/>
          <p:cNvSpPr/>
          <p:nvPr/>
        </p:nvSpPr>
        <p:spPr>
          <a:xfrm>
            <a:off x="6055360" y="4343400"/>
            <a:ext cx="2847340" cy="13716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p>
            <a:pPr eaLnBrk="1" hangingPunct="1"/>
            <a:endParaRPr dirty="0">
              <a:latin typeface="Times New Roman" panose="02020603050405020304" pitchFamily="18" charset="0"/>
            </a:endParaRPr>
          </a:p>
        </p:txBody>
      </p:sp>
      <p:sp>
        <p:nvSpPr>
          <p:cNvPr id="27731" name="Rectangle 83"/>
          <p:cNvSpPr/>
          <p:nvPr/>
        </p:nvSpPr>
        <p:spPr>
          <a:xfrm>
            <a:off x="6096000" y="5867400"/>
            <a:ext cx="2781935" cy="9144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p>
            <a:pPr eaLnBrk="1" hangingPunct="1"/>
            <a:endParaRPr dirty="0">
              <a:latin typeface="Times New Roman" panose="02020603050405020304" pitchFamily="18" charset="0"/>
            </a:endParaRPr>
          </a:p>
        </p:txBody>
      </p:sp>
      <p:sp>
        <p:nvSpPr>
          <p:cNvPr id="27732" name="Rectangle 84"/>
          <p:cNvSpPr/>
          <p:nvPr/>
        </p:nvSpPr>
        <p:spPr>
          <a:xfrm>
            <a:off x="2895600" y="5847080"/>
            <a:ext cx="2895600" cy="934085"/>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p>
            <a:pPr eaLnBrk="1" hangingPunct="1"/>
            <a:endParaRPr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27725"/>
                                        </p:tgtEl>
                                      </p:cBhvr>
                                    </p:animEffect>
                                    <p:set>
                                      <p:cBhvr>
                                        <p:cTn id="7" dur="1" fill="hold">
                                          <p:stCondLst>
                                            <p:cond delay="499"/>
                                          </p:stCondLst>
                                        </p:cTn>
                                        <p:tgtEl>
                                          <p:spTgt spid="27725"/>
                                        </p:tgtEl>
                                        <p:attrNameLst>
                                          <p:attrName>style.visibility</p:attrName>
                                        </p:attrNameLst>
                                      </p:cBhvr>
                                      <p:to>
                                        <p:strVal val="hidden"/>
                                      </p:to>
                                    </p:set>
                                  </p:childTnLst>
                                </p:cTn>
                              </p:par>
                            </p:childTnLst>
                          </p:cTn>
                        </p:par>
                        <p:par>
                          <p:cTn id="8" fill="hold">
                            <p:stCondLst>
                              <p:cond delay="500"/>
                            </p:stCondLst>
                            <p:childTnLst>
                              <p:par>
                                <p:cTn id="9" presetID="4" presetClass="exit" presetSubtype="16" fill="hold" nodeType="afterEffect">
                                  <p:stCondLst>
                                    <p:cond delay="0"/>
                                  </p:stCondLst>
                                  <p:childTnLst>
                                    <p:animEffect transition="out" filter="box(in)">
                                      <p:cBhvr>
                                        <p:cTn id="10" dur="500"/>
                                        <p:tgtEl>
                                          <p:spTgt spid="27728"/>
                                        </p:tgtEl>
                                      </p:cBhvr>
                                    </p:animEffect>
                                    <p:set>
                                      <p:cBhvr>
                                        <p:cTn id="11" dur="1" fill="hold">
                                          <p:stCondLst>
                                            <p:cond delay="499"/>
                                          </p:stCondLst>
                                        </p:cTn>
                                        <p:tgtEl>
                                          <p:spTgt spid="2772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 presetClass="exit" presetSubtype="16" fill="hold" nodeType="clickEffect">
                                  <p:stCondLst>
                                    <p:cond delay="0"/>
                                  </p:stCondLst>
                                  <p:childTnLst>
                                    <p:animEffect transition="out" filter="box(in)">
                                      <p:cBhvr>
                                        <p:cTn id="15" dur="500"/>
                                        <p:tgtEl>
                                          <p:spTgt spid="27726"/>
                                        </p:tgtEl>
                                      </p:cBhvr>
                                    </p:animEffect>
                                    <p:set>
                                      <p:cBhvr>
                                        <p:cTn id="16" dur="1" fill="hold">
                                          <p:stCondLst>
                                            <p:cond delay="499"/>
                                          </p:stCondLst>
                                        </p:cTn>
                                        <p:tgtEl>
                                          <p:spTgt spid="27726"/>
                                        </p:tgtEl>
                                        <p:attrNameLst>
                                          <p:attrName>style.visibility</p:attrName>
                                        </p:attrNameLst>
                                      </p:cBhvr>
                                      <p:to>
                                        <p:strVal val="hidden"/>
                                      </p:to>
                                    </p:set>
                                  </p:childTnLst>
                                </p:cTn>
                              </p:par>
                            </p:childTnLst>
                          </p:cTn>
                        </p:par>
                        <p:par>
                          <p:cTn id="17" fill="hold">
                            <p:stCondLst>
                              <p:cond delay="500"/>
                            </p:stCondLst>
                            <p:childTnLst>
                              <p:par>
                                <p:cTn id="18" presetID="4" presetClass="exit" presetSubtype="16" fill="hold" nodeType="afterEffect">
                                  <p:stCondLst>
                                    <p:cond delay="0"/>
                                  </p:stCondLst>
                                  <p:childTnLst>
                                    <p:animEffect transition="out" filter="box(in)">
                                      <p:cBhvr>
                                        <p:cTn id="19" dur="500"/>
                                        <p:tgtEl>
                                          <p:spTgt spid="27727"/>
                                        </p:tgtEl>
                                      </p:cBhvr>
                                    </p:animEffect>
                                    <p:set>
                                      <p:cBhvr>
                                        <p:cTn id="20" dur="1" fill="hold">
                                          <p:stCondLst>
                                            <p:cond delay="499"/>
                                          </p:stCondLst>
                                        </p:cTn>
                                        <p:tgtEl>
                                          <p:spTgt spid="277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nodeType="clickEffect">
                                  <p:stCondLst>
                                    <p:cond delay="0"/>
                                  </p:stCondLst>
                                  <p:childTnLst>
                                    <p:animEffect transition="out" filter="box(in)">
                                      <p:cBhvr>
                                        <p:cTn id="24" dur="500"/>
                                        <p:tgtEl>
                                          <p:spTgt spid="27729"/>
                                        </p:tgtEl>
                                      </p:cBhvr>
                                    </p:animEffect>
                                    <p:set>
                                      <p:cBhvr>
                                        <p:cTn id="25" dur="1" fill="hold">
                                          <p:stCondLst>
                                            <p:cond delay="499"/>
                                          </p:stCondLst>
                                        </p:cTn>
                                        <p:tgtEl>
                                          <p:spTgt spid="27729"/>
                                        </p:tgtEl>
                                        <p:attrNameLst>
                                          <p:attrName>style.visibility</p:attrName>
                                        </p:attrNameLst>
                                      </p:cBhvr>
                                      <p:to>
                                        <p:strVal val="hidden"/>
                                      </p:to>
                                    </p:set>
                                  </p:childTnLst>
                                </p:cTn>
                              </p:par>
                            </p:childTnLst>
                          </p:cTn>
                        </p:par>
                        <p:par>
                          <p:cTn id="26" fill="hold">
                            <p:stCondLst>
                              <p:cond delay="500"/>
                            </p:stCondLst>
                            <p:childTnLst>
                              <p:par>
                                <p:cTn id="27" presetID="4" presetClass="exit" presetSubtype="16" fill="hold" nodeType="afterEffect">
                                  <p:stCondLst>
                                    <p:cond delay="0"/>
                                  </p:stCondLst>
                                  <p:childTnLst>
                                    <p:animEffect transition="out" filter="box(in)">
                                      <p:cBhvr>
                                        <p:cTn id="28" dur="500"/>
                                        <p:tgtEl>
                                          <p:spTgt spid="27730"/>
                                        </p:tgtEl>
                                      </p:cBhvr>
                                    </p:animEffect>
                                    <p:set>
                                      <p:cBhvr>
                                        <p:cTn id="29" dur="1" fill="hold">
                                          <p:stCondLst>
                                            <p:cond delay="499"/>
                                          </p:stCondLst>
                                        </p:cTn>
                                        <p:tgtEl>
                                          <p:spTgt spid="2773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 presetClass="exit" presetSubtype="16" fill="hold" nodeType="clickEffect">
                                  <p:stCondLst>
                                    <p:cond delay="0"/>
                                  </p:stCondLst>
                                  <p:childTnLst>
                                    <p:animEffect transition="out" filter="box(in)">
                                      <p:cBhvr>
                                        <p:cTn id="33" dur="500"/>
                                        <p:tgtEl>
                                          <p:spTgt spid="27732"/>
                                        </p:tgtEl>
                                      </p:cBhvr>
                                    </p:animEffect>
                                    <p:set>
                                      <p:cBhvr>
                                        <p:cTn id="34" dur="1" fill="hold">
                                          <p:stCondLst>
                                            <p:cond delay="499"/>
                                          </p:stCondLst>
                                        </p:cTn>
                                        <p:tgtEl>
                                          <p:spTgt spid="27732"/>
                                        </p:tgtEl>
                                        <p:attrNameLst>
                                          <p:attrName>style.visibility</p:attrName>
                                        </p:attrNameLst>
                                      </p:cBhvr>
                                      <p:to>
                                        <p:strVal val="hidden"/>
                                      </p:to>
                                    </p:set>
                                  </p:childTnLst>
                                </p:cTn>
                              </p:par>
                            </p:childTnLst>
                          </p:cTn>
                        </p:par>
                        <p:par>
                          <p:cTn id="35" fill="hold">
                            <p:stCondLst>
                              <p:cond delay="500"/>
                            </p:stCondLst>
                            <p:childTnLst>
                              <p:par>
                                <p:cTn id="36" presetID="4" presetClass="exit" presetSubtype="16" fill="hold" nodeType="afterEffect">
                                  <p:stCondLst>
                                    <p:cond delay="0"/>
                                  </p:stCondLst>
                                  <p:childTnLst>
                                    <p:animEffect transition="out" filter="box(in)">
                                      <p:cBhvr>
                                        <p:cTn id="37" dur="500"/>
                                        <p:tgtEl>
                                          <p:spTgt spid="27731"/>
                                        </p:tgtEl>
                                      </p:cBhvr>
                                    </p:animEffect>
                                    <p:set>
                                      <p:cBhvr>
                                        <p:cTn id="38" dur="1" fill="hold">
                                          <p:stCondLst>
                                            <p:cond delay="499"/>
                                          </p:stCondLst>
                                        </p:cTn>
                                        <p:tgtEl>
                                          <p:spTgt spid="277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43000"/>
            <a:ext cx="9144001" cy="5715000"/>
          </a:xfrm>
          <a:prstGeom prst="rect">
            <a:avLst/>
          </a:prstGeom>
        </p:spPr>
      </p:pic>
      <p:sp>
        <p:nvSpPr>
          <p:cNvPr id="10" name="Rectangle 9"/>
          <p:cNvSpPr/>
          <p:nvPr/>
        </p:nvSpPr>
        <p:spPr>
          <a:xfrm>
            <a:off x="887798" y="2312551"/>
            <a:ext cx="7071122" cy="3785652"/>
          </a:xfrm>
          <a:prstGeom prst="rect">
            <a:avLst/>
          </a:prstGeom>
        </p:spPr>
        <p:txBody>
          <a:bodyPr wrap="square">
            <a:spAutoFit/>
          </a:bodyPr>
          <a:lstStyle/>
          <a:p>
            <a:r>
              <a:rPr lang="en-US" altLang="en-US" sz="2400" b="0" dirty="0">
                <a:solidFill>
                  <a:schemeClr val="bg1">
                    <a:lumMod val="10000"/>
                  </a:schemeClr>
                </a:solidFill>
                <a:cs typeface="Times New Roman" panose="02020603050405020304" pitchFamily="18" charset="0"/>
              </a:rPr>
              <a:t>- Độ ẩm không khí và đất ảnh hưởng nhiều đến sinh trưởng và phát triển của sinh vật.</a:t>
            </a:r>
          </a:p>
          <a:p>
            <a:r>
              <a:rPr lang="en-US" altLang="en-US" sz="2400" b="0" dirty="0">
                <a:solidFill>
                  <a:schemeClr val="bg1">
                    <a:lumMod val="10000"/>
                  </a:schemeClr>
                </a:solidFill>
                <a:cs typeface="Times New Roman" panose="02020603050405020304" pitchFamily="18" charset="0"/>
              </a:rPr>
              <a:t>- Thực vật và động vật đều mang nhiều đặc điểm sinh thái thích nghi với môi trường có độ ẩm khác nhau.</a:t>
            </a:r>
            <a:endParaRPr lang="vi-VN" altLang="en-US" sz="2400" b="0" dirty="0">
              <a:solidFill>
                <a:schemeClr val="bg1">
                  <a:lumMod val="10000"/>
                </a:schemeClr>
              </a:solidFill>
              <a:cs typeface="Times New Roman" panose="02020603050405020304" pitchFamily="18" charset="0"/>
            </a:endParaRPr>
          </a:p>
          <a:p>
            <a:r>
              <a:rPr lang="vi-VN" altLang="en-US" sz="2400" b="0" dirty="0">
                <a:solidFill>
                  <a:schemeClr val="bg1">
                    <a:lumMod val="10000"/>
                  </a:schemeClr>
                </a:solidFill>
                <a:cs typeface="Times New Roman" panose="02020603050405020304" pitchFamily="18" charset="0"/>
              </a:rPr>
              <a:t>- </a:t>
            </a:r>
            <a:r>
              <a:rPr lang="en-US" altLang="en-US" sz="2400" b="0" dirty="0">
                <a:solidFill>
                  <a:schemeClr val="bg1">
                    <a:lumMod val="10000"/>
                  </a:schemeClr>
                </a:solidFill>
                <a:cs typeface="Times New Roman" panose="02020603050405020304" pitchFamily="18" charset="0"/>
              </a:rPr>
              <a:t>Thực</a:t>
            </a:r>
            <a:r>
              <a:rPr lang="vi-VN" altLang="en-US" sz="2400" b="0" dirty="0">
                <a:solidFill>
                  <a:schemeClr val="bg1">
                    <a:lumMod val="10000"/>
                  </a:schemeClr>
                </a:solidFill>
                <a:cs typeface="Times New Roman" panose="02020603050405020304" pitchFamily="18" charset="0"/>
              </a:rPr>
              <a:t> vật được chia thành hai nhóm:</a:t>
            </a:r>
          </a:p>
          <a:p>
            <a:r>
              <a:rPr lang="vi-VN" altLang="en-US" sz="2400" b="0" dirty="0">
                <a:solidFill>
                  <a:schemeClr val="bg1">
                    <a:lumMod val="10000"/>
                  </a:schemeClr>
                </a:solidFill>
                <a:cs typeface="Times New Roman" panose="02020603050405020304" pitchFamily="18" charset="0"/>
              </a:rPr>
              <a:t>+ </a:t>
            </a:r>
            <a:r>
              <a:rPr lang="en-US" altLang="en-US" sz="2400" b="0" dirty="0">
                <a:solidFill>
                  <a:schemeClr val="bg1">
                    <a:lumMod val="10000"/>
                  </a:schemeClr>
                </a:solidFill>
                <a:cs typeface="Times New Roman" panose="02020603050405020304" pitchFamily="18" charset="0"/>
              </a:rPr>
              <a:t>Thực </a:t>
            </a:r>
            <a:r>
              <a:rPr lang="vi-VN" altLang="en-US" sz="2400" b="0" dirty="0">
                <a:solidFill>
                  <a:schemeClr val="bg1">
                    <a:lumMod val="10000"/>
                  </a:schemeClr>
                </a:solidFill>
                <a:cs typeface="Times New Roman" panose="02020603050405020304" pitchFamily="18" charset="0"/>
              </a:rPr>
              <a:t>vật</a:t>
            </a:r>
            <a:r>
              <a:rPr lang="en-US" altLang="en-US" sz="2400" b="0" dirty="0">
                <a:solidFill>
                  <a:schemeClr val="bg1">
                    <a:lumMod val="10000"/>
                  </a:schemeClr>
                </a:solidFill>
                <a:cs typeface="Times New Roman" panose="02020603050405020304" pitchFamily="18" charset="0"/>
              </a:rPr>
              <a:t> ưa ẩm</a:t>
            </a:r>
            <a:r>
              <a:rPr lang="vi-VN" altLang="en-US" sz="2400" b="0" dirty="0">
                <a:solidFill>
                  <a:schemeClr val="bg1">
                    <a:lumMod val="10000"/>
                  </a:schemeClr>
                </a:solidFill>
                <a:cs typeface="Times New Roman" panose="02020603050405020304" pitchFamily="18" charset="0"/>
              </a:rPr>
              <a:t> </a:t>
            </a:r>
            <a:endParaRPr lang="en-US" altLang="en-US" sz="2400" b="0" dirty="0">
              <a:solidFill>
                <a:schemeClr val="bg1">
                  <a:lumMod val="10000"/>
                </a:schemeClr>
              </a:solidFill>
              <a:cs typeface="Times New Roman" panose="02020603050405020304" pitchFamily="18" charset="0"/>
            </a:endParaRPr>
          </a:p>
          <a:p>
            <a:r>
              <a:rPr lang="en-US" altLang="en-US" sz="2400" b="0" dirty="0">
                <a:solidFill>
                  <a:schemeClr val="bg1">
                    <a:lumMod val="10000"/>
                  </a:schemeClr>
                </a:solidFill>
                <a:cs typeface="Times New Roman" panose="02020603050405020304" pitchFamily="18" charset="0"/>
              </a:rPr>
              <a:t>+ Thực vật chịu hạn</a:t>
            </a:r>
          </a:p>
          <a:p>
            <a:r>
              <a:rPr lang="vi-VN" altLang="en-US" sz="2400" b="0" dirty="0">
                <a:solidFill>
                  <a:schemeClr val="bg1">
                    <a:lumMod val="10000"/>
                  </a:schemeClr>
                </a:solidFill>
                <a:cs typeface="Times New Roman" panose="02020603050405020304" pitchFamily="18" charset="0"/>
              </a:rPr>
              <a:t>- </a:t>
            </a:r>
            <a:r>
              <a:rPr lang="en-US" altLang="en-US" sz="2400" b="0" dirty="0">
                <a:solidFill>
                  <a:schemeClr val="bg1">
                    <a:lumMod val="10000"/>
                  </a:schemeClr>
                </a:solidFill>
                <a:cs typeface="Times New Roman" panose="02020603050405020304" pitchFamily="18" charset="0"/>
              </a:rPr>
              <a:t>Động</a:t>
            </a:r>
            <a:r>
              <a:rPr lang="vi-VN" altLang="en-US" sz="2400" b="0" dirty="0">
                <a:solidFill>
                  <a:schemeClr val="bg1">
                    <a:lumMod val="10000"/>
                  </a:schemeClr>
                </a:solidFill>
                <a:cs typeface="Times New Roman" panose="02020603050405020304" pitchFamily="18" charset="0"/>
              </a:rPr>
              <a:t> vật được chia thành hai nhóm:</a:t>
            </a:r>
          </a:p>
          <a:p>
            <a:r>
              <a:rPr lang="vi-VN" altLang="en-US" sz="2400" b="0" dirty="0">
                <a:solidFill>
                  <a:schemeClr val="bg1">
                    <a:lumMod val="10000"/>
                  </a:schemeClr>
                </a:solidFill>
                <a:cs typeface="Times New Roman" panose="02020603050405020304" pitchFamily="18" charset="0"/>
              </a:rPr>
              <a:t>+ </a:t>
            </a:r>
            <a:r>
              <a:rPr lang="en-US" altLang="en-US" sz="2400" b="0" dirty="0">
                <a:solidFill>
                  <a:schemeClr val="bg1">
                    <a:lumMod val="10000"/>
                  </a:schemeClr>
                </a:solidFill>
                <a:cs typeface="Times New Roman" panose="02020603050405020304" pitchFamily="18" charset="0"/>
              </a:rPr>
              <a:t>Động </a:t>
            </a:r>
            <a:r>
              <a:rPr lang="vi-VN" altLang="en-US" sz="2400" b="0" dirty="0">
                <a:solidFill>
                  <a:schemeClr val="bg1">
                    <a:lumMod val="10000"/>
                  </a:schemeClr>
                </a:solidFill>
                <a:cs typeface="Times New Roman" panose="02020603050405020304" pitchFamily="18" charset="0"/>
              </a:rPr>
              <a:t>vật</a:t>
            </a:r>
            <a:r>
              <a:rPr lang="en-US" altLang="en-US" sz="2400" b="0" dirty="0">
                <a:solidFill>
                  <a:schemeClr val="bg1">
                    <a:lumMod val="10000"/>
                  </a:schemeClr>
                </a:solidFill>
                <a:cs typeface="Times New Roman" panose="02020603050405020304" pitchFamily="18" charset="0"/>
              </a:rPr>
              <a:t> ưa ẩm</a:t>
            </a:r>
            <a:r>
              <a:rPr lang="vi-VN" altLang="en-US" sz="2400" b="0" dirty="0">
                <a:solidFill>
                  <a:schemeClr val="bg1">
                    <a:lumMod val="10000"/>
                  </a:schemeClr>
                </a:solidFill>
                <a:cs typeface="Times New Roman" panose="02020603050405020304" pitchFamily="18" charset="0"/>
              </a:rPr>
              <a:t> </a:t>
            </a:r>
            <a:endParaRPr lang="en-US" altLang="en-US" sz="2400" b="0" dirty="0">
              <a:solidFill>
                <a:schemeClr val="bg1">
                  <a:lumMod val="10000"/>
                </a:schemeClr>
              </a:solidFill>
              <a:cs typeface="Times New Roman" panose="02020603050405020304" pitchFamily="18" charset="0"/>
            </a:endParaRPr>
          </a:p>
          <a:p>
            <a:r>
              <a:rPr lang="en-US" altLang="en-US" sz="2400" b="0" dirty="0">
                <a:solidFill>
                  <a:schemeClr val="bg1">
                    <a:lumMod val="10000"/>
                  </a:schemeClr>
                </a:solidFill>
                <a:cs typeface="Times New Roman" panose="02020603050405020304" pitchFamily="18" charset="0"/>
              </a:rPr>
              <a:t>+ Động vật ưa khô.</a:t>
            </a:r>
          </a:p>
        </p:txBody>
      </p:sp>
      <p:pic>
        <p:nvPicPr>
          <p:cNvPr id="13" name="Picture 2" descr="ag00218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081521">
            <a:off x="508441" y="1835462"/>
            <a:ext cx="746522" cy="579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
          <p:cNvSpPr txBox="1"/>
          <p:nvPr/>
        </p:nvSpPr>
        <p:spPr>
          <a:xfrm>
            <a:off x="457200" y="50906"/>
            <a:ext cx="8686800" cy="1169551"/>
          </a:xfrm>
          <a:prstGeom prst="rect">
            <a:avLst/>
          </a:prstGeom>
          <a:noFill/>
          <a:ln w="9525">
            <a:noFill/>
          </a:ln>
        </p:spPr>
        <p:txBody>
          <a:bodyPr wrap="square">
            <a:spAutoFit/>
          </a:bodyPr>
          <a:lstStyle>
            <a:defPPr>
              <a:defRPr lang="en-US"/>
            </a:defPPr>
            <a:lvl1pPr marL="457200" indent="-457200" eaLnBrk="1" hangingPunct="1">
              <a:spcBef>
                <a:spcPct val="50000"/>
              </a:spcBef>
              <a:buAutoNum type="romanUcPeriod"/>
              <a:defRPr sz="2800">
                <a:solidFill>
                  <a:srgbClr val="CC0099"/>
                </a:solidFill>
              </a:defRPr>
            </a:lvl1pPr>
          </a:lstStyle>
          <a:p>
            <a:r>
              <a:rPr lang="en-US" altLang="en-US" dirty="0"/>
              <a:t>Ảnh hưởng của nhiệt độ lên đời sống sinh vật</a:t>
            </a:r>
          </a:p>
          <a:p>
            <a:r>
              <a:rPr lang="en-US" altLang="en-US" dirty="0"/>
              <a:t>Ảnh hưởng của độ ẩm lên đời sống sinh vật</a:t>
            </a:r>
          </a:p>
        </p:txBody>
      </p:sp>
    </p:spTree>
    <p:extLst>
      <p:ext uri="{BB962C8B-B14F-4D97-AF65-F5344CB8AC3E}">
        <p14:creationId xmlns:p14="http://schemas.microsoft.com/office/powerpoint/2010/main" val="355253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08021408041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32" y="858225"/>
            <a:ext cx="7611414" cy="431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430308" y="842985"/>
            <a:ext cx="7978462" cy="830997"/>
          </a:xfrm>
          <a:prstGeom prst="rect">
            <a:avLst/>
          </a:prstGeom>
          <a:solidFill>
            <a:schemeClr val="accent3">
              <a:lumMod val="95000"/>
            </a:schemeClr>
          </a:solidFill>
          <a:ln>
            <a:noFill/>
          </a:ln>
          <a:extLst/>
        </p:spPr>
        <p:txBody>
          <a:bodyPr wrap="square">
            <a:spAutoFit/>
          </a:bodyPr>
          <a:lstStyle>
            <a:lvl1pPr eaLnBrk="0" hangingPunct="0">
              <a:defRPr sz="3200" b="1" i="1">
                <a:solidFill>
                  <a:schemeClr val="tx2"/>
                </a:solidFill>
                <a:latin typeface="Times New Roman" panose="02020603050405020304" pitchFamily="18" charset="0"/>
              </a:defRPr>
            </a:lvl1pPr>
            <a:lvl2pPr marL="742950" indent="-285750" eaLnBrk="0" hangingPunct="0">
              <a:defRPr sz="3200" b="1" i="1">
                <a:solidFill>
                  <a:schemeClr val="tx2"/>
                </a:solidFill>
                <a:latin typeface="Times New Roman" panose="02020603050405020304" pitchFamily="18" charset="0"/>
              </a:defRPr>
            </a:lvl2pPr>
            <a:lvl3pPr marL="1143000" indent="-228600" eaLnBrk="0" hangingPunct="0">
              <a:defRPr sz="3200" b="1" i="1">
                <a:solidFill>
                  <a:schemeClr val="tx2"/>
                </a:solidFill>
                <a:latin typeface="Times New Roman" panose="02020603050405020304" pitchFamily="18" charset="0"/>
              </a:defRPr>
            </a:lvl3pPr>
            <a:lvl4pPr marL="1600200" indent="-228600" eaLnBrk="0" hangingPunct="0">
              <a:defRPr sz="3200" b="1" i="1">
                <a:solidFill>
                  <a:schemeClr val="tx2"/>
                </a:solidFill>
                <a:latin typeface="Times New Roman" panose="02020603050405020304" pitchFamily="18" charset="0"/>
              </a:defRPr>
            </a:lvl4pPr>
            <a:lvl5pPr marL="2057400" indent="-228600" eaLnBrk="0" hangingPunct="0">
              <a:defRPr sz="3200" b="1" i="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3200" b="1" i="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3200" b="1" i="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3200" b="1" i="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3200" b="1" i="1">
                <a:solidFill>
                  <a:schemeClr val="tx2"/>
                </a:solidFill>
                <a:latin typeface="Times New Roman" panose="02020603050405020304" pitchFamily="18" charset="0"/>
              </a:defRPr>
            </a:lvl9pPr>
          </a:lstStyle>
          <a:p>
            <a:pPr eaLnBrk="1" hangingPunct="1">
              <a:spcBef>
                <a:spcPct val="50000"/>
              </a:spcBef>
            </a:pPr>
            <a:r>
              <a:rPr lang="en-US" altLang="en-US" sz="2400" i="0" dirty="0" err="1">
                <a:solidFill>
                  <a:srgbClr val="FF3300"/>
                </a:solidFill>
                <a:cs typeface="Times New Roman" panose="02020603050405020304" pitchFamily="18" charset="0"/>
              </a:rPr>
              <a:t>Chim</a:t>
            </a:r>
            <a:r>
              <a:rPr lang="en-US" altLang="en-US" sz="2400" i="0" dirty="0">
                <a:solidFill>
                  <a:srgbClr val="FF3300"/>
                </a:solidFill>
                <a:cs typeface="Times New Roman" panose="02020603050405020304" pitchFamily="18" charset="0"/>
              </a:rPr>
              <a:t> </a:t>
            </a:r>
            <a:r>
              <a:rPr lang="en-US" altLang="en-US" sz="2400" i="0" dirty="0" err="1">
                <a:solidFill>
                  <a:srgbClr val="FF3300"/>
                </a:solidFill>
                <a:cs typeface="Times New Roman" panose="02020603050405020304" pitchFamily="18" charset="0"/>
              </a:rPr>
              <a:t>cánh</a:t>
            </a:r>
            <a:r>
              <a:rPr lang="en-US" altLang="en-US" sz="2400" i="0" dirty="0">
                <a:solidFill>
                  <a:srgbClr val="FF3300"/>
                </a:solidFill>
                <a:cs typeface="Times New Roman" panose="02020603050405020304" pitchFamily="18" charset="0"/>
              </a:rPr>
              <a:t> </a:t>
            </a:r>
            <a:r>
              <a:rPr lang="en-US" altLang="en-US" sz="2400" i="0" dirty="0" err="1">
                <a:solidFill>
                  <a:srgbClr val="FF3300"/>
                </a:solidFill>
                <a:cs typeface="Times New Roman" panose="02020603050405020304" pitchFamily="18" charset="0"/>
              </a:rPr>
              <a:t>cụt</a:t>
            </a:r>
            <a:r>
              <a:rPr lang="en-US" altLang="en-US" sz="2400" i="0" dirty="0">
                <a:solidFill>
                  <a:srgbClr val="FF3300"/>
                </a:solidFill>
                <a:cs typeface="Times New Roman" panose="02020603050405020304" pitchFamily="18" charset="0"/>
              </a:rPr>
              <a:t> </a:t>
            </a:r>
            <a:r>
              <a:rPr lang="en-US" altLang="en-US" sz="2400" i="0" dirty="0" err="1">
                <a:solidFill>
                  <a:srgbClr val="FF3300"/>
                </a:solidFill>
                <a:cs typeface="Times New Roman" panose="02020603050405020304" pitchFamily="18" charset="0"/>
              </a:rPr>
              <a:t>sống</a:t>
            </a:r>
            <a:r>
              <a:rPr lang="vi-VN" altLang="en-US" sz="2400" i="0" dirty="0">
                <a:solidFill>
                  <a:srgbClr val="FF3300"/>
                </a:solidFill>
                <a:cs typeface="Times New Roman" panose="02020603050405020304" pitchFamily="18" charset="0"/>
              </a:rPr>
              <a:t> </a:t>
            </a:r>
            <a:r>
              <a:rPr lang="en-US" altLang="en-US" sz="2400" i="0" dirty="0">
                <a:solidFill>
                  <a:srgbClr val="FF3300"/>
                </a:solidFill>
                <a:cs typeface="Times New Roman" panose="02020603050405020304" pitchFamily="18" charset="0"/>
              </a:rPr>
              <a:t>ở </a:t>
            </a:r>
            <a:r>
              <a:rPr lang="en-US" altLang="en-US" sz="2400" i="0" dirty="0" err="1">
                <a:solidFill>
                  <a:srgbClr val="FF3300"/>
                </a:solidFill>
                <a:cs typeface="Times New Roman" panose="02020603050405020304" pitchFamily="18" charset="0"/>
              </a:rPr>
              <a:t>vùng</a:t>
            </a:r>
            <a:r>
              <a:rPr lang="en-US" altLang="en-US" sz="2400" i="0" dirty="0">
                <a:solidFill>
                  <a:srgbClr val="FF3300"/>
                </a:solidFill>
                <a:cs typeface="Times New Roman" panose="02020603050405020304" pitchFamily="18" charset="0"/>
              </a:rPr>
              <a:t> </a:t>
            </a:r>
            <a:r>
              <a:rPr lang="en-US" altLang="en-US" sz="2400" i="0" dirty="0" err="1">
                <a:solidFill>
                  <a:srgbClr val="FF3300"/>
                </a:solidFill>
                <a:cs typeface="Times New Roman" panose="02020603050405020304" pitchFamily="18" charset="0"/>
              </a:rPr>
              <a:t>nào</a:t>
            </a:r>
            <a:r>
              <a:rPr lang="en-US" altLang="en-US" sz="2400" i="0" dirty="0">
                <a:solidFill>
                  <a:srgbClr val="FF3300"/>
                </a:solidFill>
                <a:cs typeface="Times New Roman" panose="02020603050405020304" pitchFamily="18" charset="0"/>
              </a:rPr>
              <a:t>? </a:t>
            </a:r>
            <a:r>
              <a:rPr lang="en-US" altLang="en-US" sz="2400" i="0" dirty="0" err="1">
                <a:solidFill>
                  <a:srgbClr val="FF3300"/>
                </a:solidFill>
                <a:cs typeface="Times New Roman" panose="02020603050405020304" pitchFamily="18" charset="0"/>
              </a:rPr>
              <a:t>Chúng</a:t>
            </a:r>
            <a:r>
              <a:rPr lang="en-US" altLang="en-US" sz="2400" i="0" dirty="0">
                <a:solidFill>
                  <a:srgbClr val="FF3300"/>
                </a:solidFill>
                <a:cs typeface="Times New Roman" panose="02020603050405020304" pitchFamily="18" charset="0"/>
              </a:rPr>
              <a:t> </a:t>
            </a:r>
            <a:r>
              <a:rPr lang="en-US" altLang="en-US" sz="2400" i="0" dirty="0" err="1">
                <a:solidFill>
                  <a:srgbClr val="FF3300"/>
                </a:solidFill>
                <a:cs typeface="Times New Roman" panose="02020603050405020304" pitchFamily="18" charset="0"/>
              </a:rPr>
              <a:t>có</a:t>
            </a:r>
            <a:r>
              <a:rPr lang="en-US" altLang="en-US" sz="2400" i="0" dirty="0">
                <a:solidFill>
                  <a:srgbClr val="FF3300"/>
                </a:solidFill>
                <a:cs typeface="Times New Roman" panose="02020603050405020304" pitchFamily="18" charset="0"/>
              </a:rPr>
              <a:t> </a:t>
            </a:r>
            <a:r>
              <a:rPr lang="en-US" altLang="en-US" sz="2400" i="0" dirty="0" err="1">
                <a:solidFill>
                  <a:srgbClr val="FF3300"/>
                </a:solidFill>
                <a:cs typeface="Times New Roman" panose="02020603050405020304" pitchFamily="18" charset="0"/>
              </a:rPr>
              <a:t>thể</a:t>
            </a:r>
            <a:r>
              <a:rPr lang="en-US" altLang="en-US" sz="2400" i="0" dirty="0">
                <a:solidFill>
                  <a:srgbClr val="FF3300"/>
                </a:solidFill>
                <a:cs typeface="Times New Roman" panose="02020603050405020304" pitchFamily="18" charset="0"/>
              </a:rPr>
              <a:t> </a:t>
            </a:r>
            <a:r>
              <a:rPr lang="en-US" altLang="en-US" sz="2400" i="0" dirty="0" err="1">
                <a:solidFill>
                  <a:srgbClr val="FF3300"/>
                </a:solidFill>
                <a:cs typeface="Times New Roman" panose="02020603050405020304" pitchFamily="18" charset="0"/>
              </a:rPr>
              <a:t>sống</a:t>
            </a:r>
            <a:r>
              <a:rPr lang="en-US" altLang="en-US" sz="2400" i="0" dirty="0">
                <a:solidFill>
                  <a:srgbClr val="FF3300"/>
                </a:solidFill>
                <a:cs typeface="Times New Roman" panose="02020603050405020304" pitchFamily="18" charset="0"/>
              </a:rPr>
              <a:t> ở </a:t>
            </a:r>
            <a:r>
              <a:rPr lang="en-US" altLang="en-US" sz="2400" i="0" dirty="0" err="1">
                <a:solidFill>
                  <a:srgbClr val="FF3300"/>
                </a:solidFill>
                <a:cs typeface="Times New Roman" panose="02020603050405020304" pitchFamily="18" charset="0"/>
              </a:rPr>
              <a:t>vùng</a:t>
            </a:r>
            <a:r>
              <a:rPr lang="en-US" altLang="en-US" sz="2400" i="0" dirty="0">
                <a:solidFill>
                  <a:srgbClr val="FF3300"/>
                </a:solidFill>
                <a:cs typeface="Times New Roman" panose="02020603050405020304" pitchFamily="18" charset="0"/>
              </a:rPr>
              <a:t> </a:t>
            </a:r>
            <a:r>
              <a:rPr lang="en-US" altLang="en-US" sz="2400" i="0" dirty="0" err="1">
                <a:solidFill>
                  <a:srgbClr val="FF3300"/>
                </a:solidFill>
                <a:cs typeface="Times New Roman" panose="02020603050405020304" pitchFamily="18" charset="0"/>
              </a:rPr>
              <a:t>khí</a:t>
            </a:r>
            <a:r>
              <a:rPr lang="en-US" altLang="en-US" sz="2400" i="0" dirty="0">
                <a:solidFill>
                  <a:srgbClr val="FF3300"/>
                </a:solidFill>
                <a:cs typeface="Times New Roman" panose="02020603050405020304" pitchFamily="18" charset="0"/>
              </a:rPr>
              <a:t> </a:t>
            </a:r>
            <a:r>
              <a:rPr lang="en-US" altLang="en-US" sz="2400" i="0" dirty="0" err="1">
                <a:solidFill>
                  <a:srgbClr val="FF3300"/>
                </a:solidFill>
                <a:cs typeface="Times New Roman" panose="02020603050405020304" pitchFamily="18" charset="0"/>
              </a:rPr>
              <a:t>hậu</a:t>
            </a:r>
            <a:r>
              <a:rPr lang="en-US" altLang="en-US" sz="2400" i="0" dirty="0">
                <a:solidFill>
                  <a:srgbClr val="FF3300"/>
                </a:solidFill>
                <a:cs typeface="Times New Roman" panose="02020603050405020304" pitchFamily="18" charset="0"/>
              </a:rPr>
              <a:t> </a:t>
            </a:r>
            <a:r>
              <a:rPr lang="en-US" altLang="en-US" sz="2400" i="0" dirty="0" err="1">
                <a:solidFill>
                  <a:srgbClr val="FF3300"/>
                </a:solidFill>
                <a:cs typeface="Times New Roman" panose="02020603050405020304" pitchFamily="18" charset="0"/>
              </a:rPr>
              <a:t>nhiệt</a:t>
            </a:r>
            <a:r>
              <a:rPr lang="en-US" altLang="en-US" sz="2400" i="0" dirty="0">
                <a:solidFill>
                  <a:srgbClr val="FF3300"/>
                </a:solidFill>
                <a:cs typeface="Times New Roman" panose="02020603050405020304" pitchFamily="18" charset="0"/>
              </a:rPr>
              <a:t> </a:t>
            </a:r>
            <a:r>
              <a:rPr lang="en-US" altLang="en-US" sz="2400" i="0" dirty="0" err="1">
                <a:solidFill>
                  <a:srgbClr val="FF3300"/>
                </a:solidFill>
                <a:cs typeface="Times New Roman" panose="02020603050405020304" pitchFamily="18" charset="0"/>
              </a:rPr>
              <a:t>đới</a:t>
            </a:r>
            <a:r>
              <a:rPr lang="en-US" altLang="en-US" sz="2400" i="0" dirty="0">
                <a:solidFill>
                  <a:srgbClr val="FF3300"/>
                </a:solidFill>
                <a:cs typeface="Times New Roman" panose="02020603050405020304" pitchFamily="18" charset="0"/>
              </a:rPr>
              <a:t> </a:t>
            </a:r>
            <a:r>
              <a:rPr lang="en-US" altLang="en-US" sz="2400" i="0" dirty="0" err="1">
                <a:solidFill>
                  <a:srgbClr val="FF3300"/>
                </a:solidFill>
                <a:cs typeface="Times New Roman" panose="02020603050405020304" pitchFamily="18" charset="0"/>
              </a:rPr>
              <a:t>không</a:t>
            </a:r>
            <a:r>
              <a:rPr lang="en-US" altLang="en-US" sz="2400" i="0" dirty="0">
                <a:solidFill>
                  <a:srgbClr val="FF3300"/>
                </a:solidFill>
                <a:cs typeface="Times New Roman" panose="02020603050405020304" pitchFamily="18" charset="0"/>
              </a:rPr>
              <a:t>?</a:t>
            </a:r>
          </a:p>
        </p:txBody>
      </p:sp>
      <p:sp>
        <p:nvSpPr>
          <p:cNvPr id="5" name="Rectangle 4"/>
          <p:cNvSpPr/>
          <p:nvPr/>
        </p:nvSpPr>
        <p:spPr>
          <a:xfrm>
            <a:off x="2855035" y="142644"/>
            <a:ext cx="3429000" cy="715581"/>
          </a:xfrm>
          <a:prstGeom prst="rect">
            <a:avLst/>
          </a:prstGeom>
          <a:noFill/>
        </p:spPr>
        <p:txBody>
          <a:bodyPr>
            <a:spAutoFit/>
          </a:bodyPr>
          <a:lstStyle/>
          <a:p>
            <a:pPr algn="ctr" eaLnBrk="1" hangingPunct="1">
              <a:defRPr/>
            </a:pPr>
            <a:r>
              <a:rPr lang="en-US" sz="4050" dirty="0">
                <a:ln w="18000">
                  <a:solidFill>
                    <a:srgbClr val="FF0000"/>
                  </a:solidFill>
                  <a:prstDash val="solid"/>
                  <a:miter lim="800000"/>
                </a:ln>
                <a:solidFill>
                  <a:schemeClr val="tx2"/>
                </a:solidFill>
                <a:effectLst>
                  <a:outerShdw blurRad="25500" dist="23000" dir="7020000" algn="tl">
                    <a:srgbClr val="000000">
                      <a:alpha val="50000"/>
                    </a:srgbClr>
                  </a:outerShdw>
                </a:effectLst>
                <a:cs typeface="Times New Roman" pitchFamily="18" charset="0"/>
              </a:rPr>
              <a:t>KHỞI ĐỘNG</a:t>
            </a:r>
          </a:p>
        </p:txBody>
      </p:sp>
      <p:sp>
        <p:nvSpPr>
          <p:cNvPr id="2" name="Rectangle 1"/>
          <p:cNvSpPr/>
          <p:nvPr/>
        </p:nvSpPr>
        <p:spPr>
          <a:xfrm>
            <a:off x="430308" y="5410200"/>
            <a:ext cx="8305800" cy="830997"/>
          </a:xfrm>
          <a:prstGeom prst="rect">
            <a:avLst/>
          </a:prstGeom>
        </p:spPr>
        <p:txBody>
          <a:bodyPr wrap="square">
            <a:spAutoFit/>
          </a:bodyPr>
          <a:lstStyle/>
          <a:p>
            <a:r>
              <a:rPr lang="vi-VN" sz="2400" dirty="0"/>
              <a:t>Chim cánh cụt sống ở Nam Bán Cầu, đông đảo nhất là tại Nam Cực-89</a:t>
            </a:r>
            <a:r>
              <a:rPr lang="vi-VN" sz="2400" baseline="30000" dirty="0"/>
              <a:t>o</a:t>
            </a:r>
            <a:r>
              <a:rPr lang="vi-VN" sz="2400" dirty="0"/>
              <a:t>C</a:t>
            </a:r>
            <a:r>
              <a:rPr lang="vi-VN" sz="2400" dirty="0" smtClean="0"/>
              <a:t>. Là loài đặt hữu. </a:t>
            </a:r>
            <a:endParaRPr lang="vi-VN" sz="2400" dirty="0"/>
          </a:p>
        </p:txBody>
      </p:sp>
    </p:spTree>
    <p:extLst>
      <p:ext uri="{BB962C8B-B14F-4D97-AF65-F5344CB8AC3E}">
        <p14:creationId xmlns:p14="http://schemas.microsoft.com/office/powerpoint/2010/main" val="88061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6149"/>
                                        </p:tgtEl>
                                      </p:cBhvr>
                                    </p:animEffect>
                                    <p:anim calcmode="lin" valueType="num">
                                      <p:cBhvr>
                                        <p:cTn id="7" dur="1000"/>
                                        <p:tgtEl>
                                          <p:spTgt spid="6149"/>
                                        </p:tgtEl>
                                        <p:attrNameLst>
                                          <p:attrName>ppt_x</p:attrName>
                                        </p:attrNameLst>
                                      </p:cBhvr>
                                      <p:tavLst>
                                        <p:tav tm="0">
                                          <p:val>
                                            <p:strVal val="ppt_x"/>
                                          </p:val>
                                        </p:tav>
                                        <p:tav tm="100000">
                                          <p:val>
                                            <p:strVal val="ppt_x"/>
                                          </p:val>
                                        </p:tav>
                                      </p:tavLst>
                                    </p:anim>
                                    <p:anim calcmode="lin" valueType="num">
                                      <p:cBhvr>
                                        <p:cTn id="8" dur="1000"/>
                                        <p:tgtEl>
                                          <p:spTgt spid="6149"/>
                                        </p:tgtEl>
                                        <p:attrNameLst>
                                          <p:attrName>ppt_y</p:attrName>
                                        </p:attrNameLst>
                                      </p:cBhvr>
                                      <p:tavLst>
                                        <p:tav tm="0">
                                          <p:val>
                                            <p:strVal val="ppt_y"/>
                                          </p:val>
                                        </p:tav>
                                        <p:tav tm="100000">
                                          <p:val>
                                            <p:strVal val="ppt_y+.1"/>
                                          </p:val>
                                        </p:tav>
                                      </p:tavLst>
                                    </p:anim>
                                    <p:set>
                                      <p:cBhvr>
                                        <p:cTn id="9" dur="1" fill="hold">
                                          <p:stCondLst>
                                            <p:cond delay="999"/>
                                          </p:stCondLst>
                                        </p:cTn>
                                        <p:tgtEl>
                                          <p:spTgt spid="614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82466" y="661484"/>
            <a:ext cx="6065424" cy="5510716"/>
            <a:chOff x="2582466" y="661484"/>
            <a:chExt cx="6065424" cy="4999433"/>
          </a:xfrm>
        </p:grpSpPr>
        <p:pic>
          <p:nvPicPr>
            <p:cNvPr id="52226" name="Picture 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645" y="2529573"/>
              <a:ext cx="5021245" cy="192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3767" y="3930940"/>
              <a:ext cx="2178844"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4304796"/>
              <a:ext cx="2362200"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4066" y="4145252"/>
              <a:ext cx="1524000" cy="78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8523" y="4869151"/>
              <a:ext cx="2346722" cy="62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5666" y="5241817"/>
              <a:ext cx="23241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8"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1" y="4792951"/>
              <a:ext cx="1463278" cy="70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9"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2123" y="4311938"/>
              <a:ext cx="464344" cy="62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10"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36045" y="2697452"/>
              <a:ext cx="1226344" cy="187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11"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1400" y="661484"/>
              <a:ext cx="4631828" cy="86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12"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26844" y="1523496"/>
              <a:ext cx="2019300" cy="5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Picture 13"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35179" y="1873538"/>
              <a:ext cx="2194322" cy="548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Picture 14"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19501" y="1402051"/>
              <a:ext cx="172164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15"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82466" y="1218696"/>
              <a:ext cx="1257300" cy="181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240" name="Picture 16"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216" y="2079313"/>
            <a:ext cx="3448318"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3" name="Text Box 17"/>
          <p:cNvSpPr txBox="1">
            <a:spLocks noChangeArrowheads="1"/>
          </p:cNvSpPr>
          <p:nvPr/>
        </p:nvSpPr>
        <p:spPr bwMode="auto">
          <a:xfrm>
            <a:off x="401440" y="1068975"/>
            <a:ext cx="1858803" cy="461665"/>
          </a:xfrm>
          <a:prstGeom prst="rect">
            <a:avLst/>
          </a:prstGeom>
          <a:solidFill>
            <a:srgbClr val="FFFFCC"/>
          </a:solidFill>
          <a:ln w="9525">
            <a:solidFill>
              <a:srgbClr val="0066FF"/>
            </a:solidFill>
            <a:miter lim="800000"/>
            <a:headEnd/>
            <a:tailEnd/>
          </a:ln>
        </p:spPr>
        <p:txBody>
          <a:bodyPr wrap="square">
            <a:spAutoFit/>
          </a:bodyPr>
          <a:lstStyle>
            <a:lvl1pPr eaLnBrk="0" hangingPunct="0">
              <a:defRPr sz="3200" b="1" i="1">
                <a:solidFill>
                  <a:schemeClr val="tx2"/>
                </a:solidFill>
                <a:latin typeface="Times New Roman" panose="02020603050405020304" pitchFamily="18" charset="0"/>
              </a:defRPr>
            </a:lvl1pPr>
            <a:lvl2pPr marL="742950" indent="-285750" eaLnBrk="0" hangingPunct="0">
              <a:defRPr sz="3200" b="1" i="1">
                <a:solidFill>
                  <a:schemeClr val="tx2"/>
                </a:solidFill>
                <a:latin typeface="Times New Roman" panose="02020603050405020304" pitchFamily="18" charset="0"/>
              </a:defRPr>
            </a:lvl2pPr>
            <a:lvl3pPr marL="1143000" indent="-228600" eaLnBrk="0" hangingPunct="0">
              <a:defRPr sz="3200" b="1" i="1">
                <a:solidFill>
                  <a:schemeClr val="tx2"/>
                </a:solidFill>
                <a:latin typeface="Times New Roman" panose="02020603050405020304" pitchFamily="18" charset="0"/>
              </a:defRPr>
            </a:lvl3pPr>
            <a:lvl4pPr marL="1600200" indent="-228600" eaLnBrk="0" hangingPunct="0">
              <a:defRPr sz="3200" b="1" i="1">
                <a:solidFill>
                  <a:schemeClr val="tx2"/>
                </a:solidFill>
                <a:latin typeface="Times New Roman" panose="02020603050405020304" pitchFamily="18" charset="0"/>
              </a:defRPr>
            </a:lvl4pPr>
            <a:lvl5pPr marL="2057400" indent="-228600" eaLnBrk="0" hangingPunct="0">
              <a:defRPr sz="3200" b="1" i="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3200" b="1" i="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3200" b="1" i="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3200" b="1" i="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3200" b="1" i="1">
                <a:solidFill>
                  <a:schemeClr val="tx2"/>
                </a:solidFill>
                <a:latin typeface="Times New Roman" panose="02020603050405020304" pitchFamily="18" charset="0"/>
              </a:defRPr>
            </a:lvl9pPr>
          </a:lstStyle>
          <a:p>
            <a:pPr algn="l" eaLnBrk="1" hangingPunct="1">
              <a:spcBef>
                <a:spcPct val="50000"/>
              </a:spcBef>
            </a:pPr>
            <a:r>
              <a:rPr lang="en-US" altLang="en-US" sz="2400" i="0" dirty="0">
                <a:solidFill>
                  <a:srgbClr val="FF3300"/>
                </a:solidFill>
              </a:rPr>
              <a:t>TỔNG KẾT</a:t>
            </a:r>
          </a:p>
        </p:txBody>
      </p:sp>
    </p:spTree>
    <p:extLst>
      <p:ext uri="{BB962C8B-B14F-4D97-AF65-F5344CB8AC3E}">
        <p14:creationId xmlns:p14="http://schemas.microsoft.com/office/powerpoint/2010/main" val="2407945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2240"/>
                                        </p:tgtEl>
                                        <p:attrNameLst>
                                          <p:attrName>style.visibility</p:attrName>
                                        </p:attrNameLst>
                                      </p:cBhvr>
                                      <p:to>
                                        <p:strVal val="visible"/>
                                      </p:to>
                                    </p:set>
                                    <p:animEffect transition="in" filter="box(out)">
                                      <p:cBhvr>
                                        <p:cTn id="7" dur="500"/>
                                        <p:tgtEl>
                                          <p:spTgt spid="52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34"/>
          <p:cNvGrpSpPr/>
          <p:nvPr/>
        </p:nvGrpSpPr>
        <p:grpSpPr>
          <a:xfrm>
            <a:off x="0" y="838200"/>
            <a:ext cx="2286000" cy="1965325"/>
            <a:chOff x="0" y="1680"/>
            <a:chExt cx="1200" cy="1238"/>
          </a:xfrm>
        </p:grpSpPr>
        <p:pic>
          <p:nvPicPr>
            <p:cNvPr id="25634" name="Picture 7" descr="Huou_cao_co"/>
            <p:cNvPicPr>
              <a:picLocks noChangeAspect="1"/>
            </p:cNvPicPr>
            <p:nvPr/>
          </p:nvPicPr>
          <p:blipFill>
            <a:blip r:embed="rId2"/>
            <a:stretch>
              <a:fillRect/>
            </a:stretch>
          </p:blipFill>
          <p:spPr>
            <a:xfrm>
              <a:off x="0" y="1728"/>
              <a:ext cx="1200" cy="1190"/>
            </a:xfrm>
            <a:prstGeom prst="rect">
              <a:avLst/>
            </a:prstGeom>
            <a:noFill/>
            <a:ln w="9525">
              <a:noFill/>
            </a:ln>
          </p:spPr>
        </p:pic>
        <p:sp>
          <p:nvSpPr>
            <p:cNvPr id="25635" name="Rectangle 25"/>
            <p:cNvSpPr/>
            <p:nvPr/>
          </p:nvSpPr>
          <p:spPr>
            <a:xfrm>
              <a:off x="0" y="1680"/>
              <a:ext cx="384" cy="288"/>
            </a:xfrm>
            <a:prstGeom prst="rect">
              <a:avLst/>
            </a:prstGeom>
            <a:solidFill>
              <a:schemeClr val="bg1"/>
            </a:solidFill>
            <a:ln w="9525" cap="flat" cmpd="sng">
              <a:solidFill>
                <a:schemeClr val="accent2"/>
              </a:solidFill>
              <a:prstDash val="solid"/>
              <a:miter/>
              <a:headEnd type="none" w="med" len="med"/>
              <a:tailEnd type="none" w="med" len="med"/>
            </a:ln>
          </p:spPr>
          <p:txBody>
            <a:bodyPr wrap="none" anchor="ctr" anchorCtr="0"/>
            <a:lstStyle/>
            <a:p>
              <a:pPr algn="ctr" eaLnBrk="1" hangingPunct="1"/>
              <a:r>
                <a:rPr lang="en-US" altLang="en-US" dirty="0">
                  <a:solidFill>
                    <a:srgbClr val="CC0099"/>
                  </a:solidFill>
                  <a:latin typeface="Times New Roman" panose="02020603050405020304" pitchFamily="18" charset="0"/>
                </a:rPr>
                <a:t>1</a:t>
              </a:r>
            </a:p>
          </p:txBody>
        </p:sp>
      </p:grpSp>
      <p:grpSp>
        <p:nvGrpSpPr>
          <p:cNvPr id="25603" name="Group 39"/>
          <p:cNvGrpSpPr/>
          <p:nvPr/>
        </p:nvGrpSpPr>
        <p:grpSpPr>
          <a:xfrm>
            <a:off x="4953000" y="914400"/>
            <a:ext cx="2362200" cy="1784350"/>
            <a:chOff x="1296" y="2400"/>
            <a:chExt cx="1392" cy="1124"/>
          </a:xfrm>
        </p:grpSpPr>
        <p:pic>
          <p:nvPicPr>
            <p:cNvPr id="25632" name="Picture 17"/>
            <p:cNvPicPr>
              <a:picLocks noChangeAspect="1"/>
            </p:cNvPicPr>
            <p:nvPr/>
          </p:nvPicPr>
          <p:blipFill>
            <a:blip r:embed="rId3"/>
            <a:stretch>
              <a:fillRect/>
            </a:stretch>
          </p:blipFill>
          <p:spPr>
            <a:xfrm>
              <a:off x="1296" y="2400"/>
              <a:ext cx="1392" cy="1124"/>
            </a:xfrm>
            <a:prstGeom prst="rect">
              <a:avLst/>
            </a:prstGeom>
            <a:noFill/>
            <a:ln w="9525">
              <a:noFill/>
            </a:ln>
          </p:spPr>
        </p:pic>
        <p:sp>
          <p:nvSpPr>
            <p:cNvPr id="25633" name="Rectangle 26"/>
            <p:cNvSpPr/>
            <p:nvPr/>
          </p:nvSpPr>
          <p:spPr>
            <a:xfrm>
              <a:off x="1296" y="2400"/>
              <a:ext cx="384" cy="288"/>
            </a:xfrm>
            <a:prstGeom prst="rect">
              <a:avLst/>
            </a:prstGeom>
            <a:solidFill>
              <a:schemeClr val="bg1"/>
            </a:solidFill>
            <a:ln w="9525" cap="flat" cmpd="sng">
              <a:solidFill>
                <a:schemeClr val="accent2"/>
              </a:solidFill>
              <a:prstDash val="solid"/>
              <a:miter/>
              <a:headEnd type="none" w="med" len="med"/>
              <a:tailEnd type="none" w="med" len="med"/>
            </a:ln>
          </p:spPr>
          <p:txBody>
            <a:bodyPr wrap="none" anchor="ctr" anchorCtr="0"/>
            <a:lstStyle/>
            <a:p>
              <a:pPr algn="ctr" eaLnBrk="1" hangingPunct="1"/>
              <a:r>
                <a:rPr lang="en-US" altLang="en-US" dirty="0">
                  <a:solidFill>
                    <a:srgbClr val="CC0099"/>
                  </a:solidFill>
                  <a:latin typeface="Times New Roman" panose="02020603050405020304" pitchFamily="18" charset="0"/>
                </a:rPr>
                <a:t>7</a:t>
              </a:r>
            </a:p>
          </p:txBody>
        </p:sp>
      </p:grpSp>
      <p:grpSp>
        <p:nvGrpSpPr>
          <p:cNvPr id="25604" name="Group 37"/>
          <p:cNvGrpSpPr/>
          <p:nvPr/>
        </p:nvGrpSpPr>
        <p:grpSpPr>
          <a:xfrm>
            <a:off x="2590800" y="914400"/>
            <a:ext cx="2209800" cy="1743075"/>
            <a:chOff x="2055" y="1611"/>
            <a:chExt cx="1650" cy="1098"/>
          </a:xfrm>
        </p:grpSpPr>
        <p:pic>
          <p:nvPicPr>
            <p:cNvPr id="25630" name="Picture 20" descr="ANd9GcTQZ658CxeStrZHkID5DT5zKY2uX_nlzGjRkPEvosVknEX5ZZxT1A"/>
            <p:cNvPicPr>
              <a:picLocks noChangeAspect="1"/>
            </p:cNvPicPr>
            <p:nvPr/>
          </p:nvPicPr>
          <p:blipFill>
            <a:blip r:embed="rId4"/>
            <a:stretch>
              <a:fillRect/>
            </a:stretch>
          </p:blipFill>
          <p:spPr>
            <a:xfrm>
              <a:off x="2055" y="1611"/>
              <a:ext cx="1650" cy="1098"/>
            </a:xfrm>
            <a:prstGeom prst="rect">
              <a:avLst/>
            </a:prstGeom>
            <a:noFill/>
            <a:ln w="9525">
              <a:noFill/>
            </a:ln>
          </p:spPr>
        </p:pic>
        <p:sp>
          <p:nvSpPr>
            <p:cNvPr id="25631" name="Rectangle 29"/>
            <p:cNvSpPr/>
            <p:nvPr/>
          </p:nvSpPr>
          <p:spPr>
            <a:xfrm>
              <a:off x="2064" y="1632"/>
              <a:ext cx="384" cy="288"/>
            </a:xfrm>
            <a:prstGeom prst="rect">
              <a:avLst/>
            </a:prstGeom>
            <a:solidFill>
              <a:schemeClr val="bg1"/>
            </a:solidFill>
            <a:ln w="9525" cap="flat" cmpd="sng">
              <a:solidFill>
                <a:schemeClr val="accent2"/>
              </a:solidFill>
              <a:prstDash val="solid"/>
              <a:miter/>
              <a:headEnd type="none" w="med" len="med"/>
              <a:tailEnd type="none" w="med" len="med"/>
            </a:ln>
          </p:spPr>
          <p:txBody>
            <a:bodyPr wrap="none" anchor="ctr" anchorCtr="0"/>
            <a:lstStyle/>
            <a:p>
              <a:pPr algn="ctr" eaLnBrk="1" hangingPunct="1"/>
              <a:r>
                <a:rPr lang="en-US" altLang="en-US" dirty="0">
                  <a:solidFill>
                    <a:srgbClr val="CC0099"/>
                  </a:solidFill>
                  <a:latin typeface="Times New Roman" panose="02020603050405020304" pitchFamily="18" charset="0"/>
                </a:rPr>
                <a:t>4</a:t>
              </a:r>
            </a:p>
          </p:txBody>
        </p:sp>
      </p:grpSp>
      <p:grpSp>
        <p:nvGrpSpPr>
          <p:cNvPr id="25605" name="Group 56"/>
          <p:cNvGrpSpPr/>
          <p:nvPr/>
        </p:nvGrpSpPr>
        <p:grpSpPr>
          <a:xfrm>
            <a:off x="0" y="4876800"/>
            <a:ext cx="2286000" cy="1752600"/>
            <a:chOff x="0" y="3072"/>
            <a:chExt cx="1440" cy="1104"/>
          </a:xfrm>
        </p:grpSpPr>
        <p:pic>
          <p:nvPicPr>
            <p:cNvPr id="25628" name="Picture 55" descr="Amanitaphalloides"/>
            <p:cNvPicPr>
              <a:picLocks noChangeAspect="1"/>
            </p:cNvPicPr>
            <p:nvPr/>
          </p:nvPicPr>
          <p:blipFill>
            <a:blip r:embed="rId5"/>
            <a:stretch>
              <a:fillRect/>
            </a:stretch>
          </p:blipFill>
          <p:spPr>
            <a:xfrm>
              <a:off x="0" y="3072"/>
              <a:ext cx="1440" cy="1104"/>
            </a:xfrm>
            <a:prstGeom prst="rect">
              <a:avLst/>
            </a:prstGeom>
            <a:noFill/>
            <a:ln w="9525">
              <a:noFill/>
            </a:ln>
          </p:spPr>
        </p:pic>
        <p:sp>
          <p:nvSpPr>
            <p:cNvPr id="25629" name="Rectangle 30"/>
            <p:cNvSpPr/>
            <p:nvPr/>
          </p:nvSpPr>
          <p:spPr>
            <a:xfrm>
              <a:off x="0" y="3072"/>
              <a:ext cx="410" cy="331"/>
            </a:xfrm>
            <a:prstGeom prst="rect">
              <a:avLst/>
            </a:prstGeom>
            <a:solidFill>
              <a:schemeClr val="bg1"/>
            </a:solidFill>
            <a:ln w="9525" cap="flat" cmpd="sng">
              <a:solidFill>
                <a:schemeClr val="accent2"/>
              </a:solidFill>
              <a:prstDash val="solid"/>
              <a:miter/>
              <a:headEnd type="none" w="med" len="med"/>
              <a:tailEnd type="none" w="med" len="med"/>
            </a:ln>
          </p:spPr>
          <p:txBody>
            <a:bodyPr wrap="none" anchor="ctr" anchorCtr="0"/>
            <a:lstStyle/>
            <a:p>
              <a:pPr algn="ctr" eaLnBrk="1" hangingPunct="1"/>
              <a:r>
                <a:rPr lang="en-US" altLang="en-US" dirty="0">
                  <a:solidFill>
                    <a:srgbClr val="CC0099"/>
                  </a:solidFill>
                  <a:latin typeface="Times New Roman" panose="02020603050405020304" pitchFamily="18" charset="0"/>
                </a:rPr>
                <a:t>3</a:t>
              </a:r>
            </a:p>
          </p:txBody>
        </p:sp>
      </p:grpSp>
      <p:grpSp>
        <p:nvGrpSpPr>
          <p:cNvPr id="25606" name="Group 35"/>
          <p:cNvGrpSpPr/>
          <p:nvPr/>
        </p:nvGrpSpPr>
        <p:grpSpPr>
          <a:xfrm>
            <a:off x="0" y="2819400"/>
            <a:ext cx="2286000" cy="1963738"/>
            <a:chOff x="0" y="2976"/>
            <a:chExt cx="1008" cy="1237"/>
          </a:xfrm>
        </p:grpSpPr>
        <p:pic>
          <p:nvPicPr>
            <p:cNvPr id="25626" name="Picture 9" descr="LIZARD3"/>
            <p:cNvPicPr>
              <a:picLocks noChangeAspect="1"/>
            </p:cNvPicPr>
            <p:nvPr/>
          </p:nvPicPr>
          <p:blipFill>
            <a:blip r:embed="rId6"/>
            <a:stretch>
              <a:fillRect/>
            </a:stretch>
          </p:blipFill>
          <p:spPr>
            <a:xfrm>
              <a:off x="0" y="2976"/>
              <a:ext cx="1008" cy="1237"/>
            </a:xfrm>
            <a:prstGeom prst="rect">
              <a:avLst/>
            </a:prstGeom>
            <a:noFill/>
            <a:ln w="9525">
              <a:noFill/>
            </a:ln>
          </p:spPr>
        </p:pic>
        <p:sp>
          <p:nvSpPr>
            <p:cNvPr id="25627" name="Rectangle 31"/>
            <p:cNvSpPr/>
            <p:nvPr/>
          </p:nvSpPr>
          <p:spPr>
            <a:xfrm>
              <a:off x="0" y="2976"/>
              <a:ext cx="384" cy="288"/>
            </a:xfrm>
            <a:prstGeom prst="rect">
              <a:avLst/>
            </a:prstGeom>
            <a:solidFill>
              <a:schemeClr val="bg1"/>
            </a:solidFill>
            <a:ln w="9525" cap="flat" cmpd="sng">
              <a:solidFill>
                <a:schemeClr val="accent2"/>
              </a:solidFill>
              <a:prstDash val="solid"/>
              <a:miter/>
              <a:headEnd type="none" w="med" len="med"/>
              <a:tailEnd type="none" w="med" len="med"/>
            </a:ln>
          </p:spPr>
          <p:txBody>
            <a:bodyPr wrap="none" anchor="ctr" anchorCtr="0"/>
            <a:lstStyle/>
            <a:p>
              <a:pPr algn="ctr" eaLnBrk="1" hangingPunct="1"/>
              <a:r>
                <a:rPr lang="en-US" altLang="en-US" dirty="0">
                  <a:solidFill>
                    <a:srgbClr val="CC0099"/>
                  </a:solidFill>
                  <a:latin typeface="Times New Roman" panose="02020603050405020304" pitchFamily="18" charset="0"/>
                </a:rPr>
                <a:t>2</a:t>
              </a:r>
            </a:p>
          </p:txBody>
        </p:sp>
      </p:grpSp>
      <p:grpSp>
        <p:nvGrpSpPr>
          <p:cNvPr id="25607" name="Group 42"/>
          <p:cNvGrpSpPr/>
          <p:nvPr/>
        </p:nvGrpSpPr>
        <p:grpSpPr>
          <a:xfrm>
            <a:off x="4876800" y="2743200"/>
            <a:ext cx="2362200" cy="2133600"/>
            <a:chOff x="3312" y="2544"/>
            <a:chExt cx="1776" cy="1344"/>
          </a:xfrm>
        </p:grpSpPr>
        <p:pic>
          <p:nvPicPr>
            <p:cNvPr id="25624" name="Picture 22" descr="xr dep (4)"/>
            <p:cNvPicPr>
              <a:picLocks noChangeAspect="1"/>
            </p:cNvPicPr>
            <p:nvPr/>
          </p:nvPicPr>
          <p:blipFill>
            <a:blip r:embed="rId7"/>
            <a:stretch>
              <a:fillRect/>
            </a:stretch>
          </p:blipFill>
          <p:spPr>
            <a:xfrm>
              <a:off x="3312" y="2544"/>
              <a:ext cx="1776" cy="1344"/>
            </a:xfrm>
            <a:prstGeom prst="rect">
              <a:avLst/>
            </a:prstGeom>
            <a:noFill/>
            <a:ln w="9525">
              <a:noFill/>
            </a:ln>
          </p:spPr>
        </p:pic>
        <p:sp>
          <p:nvSpPr>
            <p:cNvPr id="25625" name="Rectangle 33"/>
            <p:cNvSpPr/>
            <p:nvPr/>
          </p:nvSpPr>
          <p:spPr>
            <a:xfrm>
              <a:off x="4800" y="2544"/>
              <a:ext cx="288" cy="288"/>
            </a:xfrm>
            <a:prstGeom prst="rect">
              <a:avLst/>
            </a:prstGeom>
            <a:solidFill>
              <a:schemeClr val="bg1"/>
            </a:solidFill>
            <a:ln w="9525" cap="flat" cmpd="sng">
              <a:solidFill>
                <a:schemeClr val="accent2"/>
              </a:solidFill>
              <a:prstDash val="solid"/>
              <a:miter/>
              <a:headEnd type="none" w="med" len="med"/>
              <a:tailEnd type="none" w="med" len="med"/>
            </a:ln>
          </p:spPr>
          <p:txBody>
            <a:bodyPr wrap="none" anchor="ctr" anchorCtr="0"/>
            <a:lstStyle/>
            <a:p>
              <a:pPr algn="ctr" eaLnBrk="1" hangingPunct="1"/>
              <a:r>
                <a:rPr lang="en-US" altLang="en-US" dirty="0">
                  <a:solidFill>
                    <a:srgbClr val="CC0099"/>
                  </a:solidFill>
                  <a:latin typeface="Times New Roman" panose="02020603050405020304" pitchFamily="18" charset="0"/>
                </a:rPr>
                <a:t>8</a:t>
              </a:r>
            </a:p>
          </p:txBody>
        </p:sp>
      </p:grpSp>
      <p:sp>
        <p:nvSpPr>
          <p:cNvPr id="25608" name="Text Box 45"/>
          <p:cNvSpPr txBox="1"/>
          <p:nvPr/>
        </p:nvSpPr>
        <p:spPr>
          <a:xfrm>
            <a:off x="533400" y="304800"/>
            <a:ext cx="7924800" cy="457200"/>
          </a:xfrm>
          <a:prstGeom prst="rect">
            <a:avLst/>
          </a:prstGeom>
          <a:noFill/>
          <a:ln w="9525">
            <a:noFill/>
          </a:ln>
        </p:spPr>
        <p:txBody>
          <a:bodyPr>
            <a:spAutoFit/>
          </a:bodyPr>
          <a:lstStyle/>
          <a:p>
            <a:pPr algn="ctr" eaLnBrk="1" hangingPunct="1">
              <a:spcBef>
                <a:spcPct val="50000"/>
              </a:spcBef>
            </a:pPr>
            <a:r>
              <a:rPr lang="en-US" altLang="en-US" sz="2400" dirty="0">
                <a:solidFill>
                  <a:srgbClr val="CC0099"/>
                </a:solidFill>
                <a:latin typeface="Times New Roman" panose="02020603050405020304" pitchFamily="18" charset="0"/>
              </a:rPr>
              <a:t>Quan sát tranh và lựa chọn.</a:t>
            </a:r>
          </a:p>
        </p:txBody>
      </p:sp>
      <p:sp>
        <p:nvSpPr>
          <p:cNvPr id="25609" name="Text Box 46"/>
          <p:cNvSpPr txBox="1"/>
          <p:nvPr/>
        </p:nvSpPr>
        <p:spPr>
          <a:xfrm>
            <a:off x="7391400" y="990600"/>
            <a:ext cx="1752600" cy="2073275"/>
          </a:xfrm>
          <a:prstGeom prst="rect">
            <a:avLst/>
          </a:prstGeom>
          <a:noFill/>
          <a:ln w="9525">
            <a:noFill/>
          </a:ln>
        </p:spPr>
        <p:txBody>
          <a:bodyPr>
            <a:spAutoFit/>
          </a:bodyPr>
          <a:lstStyle/>
          <a:p>
            <a:pPr algn="ctr" eaLnBrk="1" hangingPunct="1">
              <a:spcBef>
                <a:spcPct val="50000"/>
              </a:spcBef>
            </a:pPr>
            <a:r>
              <a:rPr lang="en-US" altLang="en-US" dirty="0">
                <a:solidFill>
                  <a:srgbClr val="0000CC"/>
                </a:solidFill>
                <a:latin typeface="Times New Roman" panose="02020603050405020304" pitchFamily="18" charset="0"/>
              </a:rPr>
              <a:t>Sinh vật biến nhiệt gồm</a:t>
            </a:r>
          </a:p>
          <a:p>
            <a:pPr algn="ctr" eaLnBrk="1" hangingPunct="1">
              <a:spcBef>
                <a:spcPct val="50000"/>
              </a:spcBef>
            </a:pPr>
            <a:r>
              <a:rPr lang="en-US" altLang="en-US" dirty="0">
                <a:solidFill>
                  <a:srgbClr val="CC0099"/>
                </a:solidFill>
                <a:latin typeface="Times New Roman" panose="02020603050405020304" pitchFamily="18" charset="0"/>
              </a:rPr>
              <a:t>2,3,7,8,9</a:t>
            </a:r>
          </a:p>
          <a:p>
            <a:pPr algn="ctr" eaLnBrk="1" hangingPunct="1">
              <a:spcBef>
                <a:spcPct val="50000"/>
              </a:spcBef>
            </a:pPr>
            <a:endParaRPr lang="en-US" altLang="en-US" b="0" dirty="0">
              <a:solidFill>
                <a:srgbClr val="CC0099"/>
              </a:solidFill>
              <a:latin typeface="Times New Roman" panose="02020603050405020304" pitchFamily="18" charset="0"/>
            </a:endParaRPr>
          </a:p>
          <a:p>
            <a:pPr eaLnBrk="1" hangingPunct="1">
              <a:spcBef>
                <a:spcPct val="50000"/>
              </a:spcBef>
            </a:pPr>
            <a:endParaRPr lang="en-US" altLang="en-US" dirty="0">
              <a:solidFill>
                <a:srgbClr val="0000CC"/>
              </a:solidFill>
              <a:latin typeface="Times New Roman" panose="02020603050405020304" pitchFamily="18" charset="0"/>
            </a:endParaRPr>
          </a:p>
        </p:txBody>
      </p:sp>
      <p:sp>
        <p:nvSpPr>
          <p:cNvPr id="25610" name="Text Box 47"/>
          <p:cNvSpPr txBox="1"/>
          <p:nvPr/>
        </p:nvSpPr>
        <p:spPr>
          <a:xfrm>
            <a:off x="7391400" y="3276600"/>
            <a:ext cx="1752600" cy="2091690"/>
          </a:xfrm>
          <a:prstGeom prst="rect">
            <a:avLst/>
          </a:prstGeom>
          <a:noFill/>
          <a:ln w="9525">
            <a:noFill/>
          </a:ln>
        </p:spPr>
        <p:txBody>
          <a:bodyPr>
            <a:spAutoFit/>
          </a:bodyPr>
          <a:lstStyle/>
          <a:p>
            <a:pPr algn="ctr" eaLnBrk="1" hangingPunct="1">
              <a:spcBef>
                <a:spcPct val="50000"/>
              </a:spcBef>
            </a:pPr>
            <a:r>
              <a:rPr lang="en-US" altLang="en-US" dirty="0">
                <a:solidFill>
                  <a:srgbClr val="0000CC"/>
                </a:solidFill>
                <a:latin typeface="Times New Roman" panose="02020603050405020304" pitchFamily="18" charset="0"/>
              </a:rPr>
              <a:t>Sinh vật hằng nhiệt gồm</a:t>
            </a:r>
          </a:p>
          <a:p>
            <a:pPr algn="ctr" eaLnBrk="1" hangingPunct="1">
              <a:spcBef>
                <a:spcPct val="50000"/>
              </a:spcBef>
            </a:pPr>
            <a:r>
              <a:rPr lang="en-US" altLang="en-US" dirty="0">
                <a:solidFill>
                  <a:srgbClr val="CC0099"/>
                </a:solidFill>
                <a:latin typeface="Times New Roman" panose="02020603050405020304" pitchFamily="18" charset="0"/>
              </a:rPr>
              <a:t>1,</a:t>
            </a:r>
            <a:r>
              <a:rPr lang="en-GB" altLang="en-US" dirty="0">
                <a:solidFill>
                  <a:srgbClr val="CC0099"/>
                </a:solidFill>
                <a:latin typeface="Times New Roman" panose="02020603050405020304" pitchFamily="18" charset="0"/>
              </a:rPr>
              <a:t>4,</a:t>
            </a:r>
            <a:r>
              <a:rPr lang="en-US" altLang="en-US" dirty="0">
                <a:solidFill>
                  <a:srgbClr val="CC0099"/>
                </a:solidFill>
                <a:latin typeface="Times New Roman" panose="02020603050405020304" pitchFamily="18" charset="0"/>
              </a:rPr>
              <a:t>5,6</a:t>
            </a:r>
          </a:p>
          <a:p>
            <a:pPr algn="ctr" eaLnBrk="1" hangingPunct="1">
              <a:spcBef>
                <a:spcPct val="50000"/>
              </a:spcBef>
            </a:pPr>
            <a:endParaRPr lang="en-US" altLang="en-US" dirty="0">
              <a:solidFill>
                <a:srgbClr val="CC0099"/>
              </a:solidFill>
              <a:latin typeface="Times New Roman" panose="02020603050405020304" pitchFamily="18" charset="0"/>
            </a:endParaRPr>
          </a:p>
          <a:p>
            <a:pPr eaLnBrk="1" hangingPunct="1">
              <a:spcBef>
                <a:spcPct val="50000"/>
              </a:spcBef>
            </a:pPr>
            <a:endParaRPr lang="en-US" altLang="en-US" dirty="0">
              <a:solidFill>
                <a:srgbClr val="0000CC"/>
              </a:solidFill>
              <a:latin typeface="Times New Roman" panose="02020603050405020304" pitchFamily="18" charset="0"/>
            </a:endParaRPr>
          </a:p>
        </p:txBody>
      </p:sp>
      <p:sp>
        <p:nvSpPr>
          <p:cNvPr id="25611" name="AutoShape 49" descr="9k="/>
          <p:cNvSpPr>
            <a:spLocks noChangeAspect="1"/>
          </p:cNvSpPr>
          <p:nvPr/>
        </p:nvSpPr>
        <p:spPr>
          <a:xfrm>
            <a:off x="4419600" y="3276600"/>
            <a:ext cx="304800" cy="304800"/>
          </a:xfrm>
          <a:prstGeom prst="rect">
            <a:avLst/>
          </a:prstGeom>
          <a:noFill/>
          <a:ln w="9525">
            <a:noFill/>
          </a:ln>
        </p:spPr>
        <p:txBody>
          <a:bodyPr/>
          <a:lstStyle/>
          <a:p>
            <a:pPr eaLnBrk="1" hangingPunct="1"/>
            <a:endParaRPr dirty="0">
              <a:latin typeface="Times New Roman" panose="02020603050405020304" pitchFamily="18" charset="0"/>
            </a:endParaRPr>
          </a:p>
        </p:txBody>
      </p:sp>
      <p:sp>
        <p:nvSpPr>
          <p:cNvPr id="25612" name="AutoShape 51" descr="9k="/>
          <p:cNvSpPr>
            <a:spLocks noChangeAspect="1"/>
          </p:cNvSpPr>
          <p:nvPr/>
        </p:nvSpPr>
        <p:spPr>
          <a:xfrm>
            <a:off x="4419600" y="3276600"/>
            <a:ext cx="304800" cy="304800"/>
          </a:xfrm>
          <a:prstGeom prst="rect">
            <a:avLst/>
          </a:prstGeom>
          <a:noFill/>
          <a:ln w="9525">
            <a:noFill/>
          </a:ln>
        </p:spPr>
        <p:txBody>
          <a:bodyPr/>
          <a:lstStyle/>
          <a:p>
            <a:pPr eaLnBrk="1" hangingPunct="1"/>
            <a:endParaRPr dirty="0">
              <a:latin typeface="Times New Roman" panose="02020603050405020304" pitchFamily="18" charset="0"/>
            </a:endParaRPr>
          </a:p>
        </p:txBody>
      </p:sp>
      <p:grpSp>
        <p:nvGrpSpPr>
          <p:cNvPr id="25613" name="Group 65"/>
          <p:cNvGrpSpPr/>
          <p:nvPr/>
        </p:nvGrpSpPr>
        <p:grpSpPr>
          <a:xfrm>
            <a:off x="2514600" y="2743200"/>
            <a:ext cx="2286000" cy="2114550"/>
            <a:chOff x="1584" y="1728"/>
            <a:chExt cx="1440" cy="1332"/>
          </a:xfrm>
        </p:grpSpPr>
        <p:pic>
          <p:nvPicPr>
            <p:cNvPr id="25622" name="Picture 53" descr="Woman%2Bwho%2Bdrowned%2Bfour%2Bcats%2Bin%2Ba%2Bbath%2Bwhile%2Bhigh%2Bon%2Bdrink%2Band%2Bdrugs%2Bis%2Bspared%2Bjail%2B1n"/>
            <p:cNvPicPr>
              <a:picLocks noChangeAspect="1"/>
            </p:cNvPicPr>
            <p:nvPr/>
          </p:nvPicPr>
          <p:blipFill>
            <a:blip r:embed="rId8"/>
            <a:stretch>
              <a:fillRect/>
            </a:stretch>
          </p:blipFill>
          <p:spPr>
            <a:xfrm>
              <a:off x="1584" y="1728"/>
              <a:ext cx="1440" cy="1332"/>
            </a:xfrm>
            <a:prstGeom prst="rect">
              <a:avLst/>
            </a:prstGeom>
            <a:noFill/>
            <a:ln w="9525">
              <a:noFill/>
            </a:ln>
          </p:spPr>
        </p:pic>
        <p:sp>
          <p:nvSpPr>
            <p:cNvPr id="25623" name="Rectangle 57"/>
            <p:cNvSpPr/>
            <p:nvPr/>
          </p:nvSpPr>
          <p:spPr>
            <a:xfrm>
              <a:off x="1632" y="1728"/>
              <a:ext cx="384" cy="288"/>
            </a:xfrm>
            <a:prstGeom prst="rect">
              <a:avLst/>
            </a:prstGeom>
            <a:solidFill>
              <a:schemeClr val="bg1"/>
            </a:solidFill>
            <a:ln w="9525" cap="flat" cmpd="sng">
              <a:solidFill>
                <a:schemeClr val="accent2"/>
              </a:solidFill>
              <a:prstDash val="solid"/>
              <a:miter/>
              <a:headEnd type="none" w="med" len="med"/>
              <a:tailEnd type="none" w="med" len="med"/>
            </a:ln>
          </p:spPr>
          <p:txBody>
            <a:bodyPr wrap="none" anchor="ctr" anchorCtr="0"/>
            <a:lstStyle/>
            <a:p>
              <a:pPr algn="ctr" eaLnBrk="1" hangingPunct="1"/>
              <a:r>
                <a:rPr lang="en-US" altLang="en-US" dirty="0">
                  <a:solidFill>
                    <a:srgbClr val="CC0099"/>
                  </a:solidFill>
                  <a:latin typeface="Times New Roman" panose="02020603050405020304" pitchFamily="18" charset="0"/>
                </a:rPr>
                <a:t>5</a:t>
              </a:r>
            </a:p>
          </p:txBody>
        </p:sp>
      </p:grpSp>
      <p:sp>
        <p:nvSpPr>
          <p:cNvPr id="25614" name="AutoShape 59" descr="9k="/>
          <p:cNvSpPr>
            <a:spLocks noChangeAspect="1"/>
          </p:cNvSpPr>
          <p:nvPr/>
        </p:nvSpPr>
        <p:spPr>
          <a:xfrm>
            <a:off x="4419600" y="3276600"/>
            <a:ext cx="304800" cy="304800"/>
          </a:xfrm>
          <a:prstGeom prst="rect">
            <a:avLst/>
          </a:prstGeom>
          <a:noFill/>
          <a:ln w="9525">
            <a:noFill/>
          </a:ln>
        </p:spPr>
        <p:txBody>
          <a:bodyPr/>
          <a:lstStyle/>
          <a:p>
            <a:pPr eaLnBrk="1" hangingPunct="1"/>
            <a:endParaRPr dirty="0">
              <a:latin typeface="Times New Roman" panose="02020603050405020304" pitchFamily="18" charset="0"/>
            </a:endParaRPr>
          </a:p>
        </p:txBody>
      </p:sp>
      <p:sp>
        <p:nvSpPr>
          <p:cNvPr id="25615" name="AutoShape 61" descr="9k="/>
          <p:cNvSpPr>
            <a:spLocks noChangeAspect="1"/>
          </p:cNvSpPr>
          <p:nvPr/>
        </p:nvSpPr>
        <p:spPr>
          <a:xfrm>
            <a:off x="4419600" y="3276600"/>
            <a:ext cx="304800" cy="304800"/>
          </a:xfrm>
          <a:prstGeom prst="rect">
            <a:avLst/>
          </a:prstGeom>
          <a:noFill/>
          <a:ln w="9525">
            <a:noFill/>
          </a:ln>
        </p:spPr>
        <p:txBody>
          <a:bodyPr/>
          <a:lstStyle/>
          <a:p>
            <a:pPr eaLnBrk="1" hangingPunct="1"/>
            <a:endParaRPr dirty="0">
              <a:latin typeface="Times New Roman" panose="02020603050405020304" pitchFamily="18" charset="0"/>
            </a:endParaRPr>
          </a:p>
        </p:txBody>
      </p:sp>
      <p:pic>
        <p:nvPicPr>
          <p:cNvPr id="25616" name="Picture 63" descr="tho_01716"/>
          <p:cNvPicPr>
            <a:picLocks noChangeAspect="1"/>
          </p:cNvPicPr>
          <p:nvPr/>
        </p:nvPicPr>
        <p:blipFill>
          <a:blip r:embed="rId9"/>
          <a:stretch>
            <a:fillRect/>
          </a:stretch>
        </p:blipFill>
        <p:spPr>
          <a:xfrm>
            <a:off x="2438400" y="5105400"/>
            <a:ext cx="2438400" cy="1752600"/>
          </a:xfrm>
          <a:prstGeom prst="rect">
            <a:avLst/>
          </a:prstGeom>
          <a:noFill/>
          <a:ln w="9525">
            <a:noFill/>
          </a:ln>
        </p:spPr>
      </p:pic>
      <p:sp>
        <p:nvSpPr>
          <p:cNvPr id="25617" name="Rectangle 64"/>
          <p:cNvSpPr/>
          <p:nvPr/>
        </p:nvSpPr>
        <p:spPr>
          <a:xfrm>
            <a:off x="2514600" y="5105400"/>
            <a:ext cx="609600" cy="457200"/>
          </a:xfrm>
          <a:prstGeom prst="rect">
            <a:avLst/>
          </a:prstGeom>
          <a:solidFill>
            <a:schemeClr val="bg1"/>
          </a:solidFill>
          <a:ln w="9525" cap="flat" cmpd="sng">
            <a:solidFill>
              <a:schemeClr val="accent2"/>
            </a:solidFill>
            <a:prstDash val="solid"/>
            <a:miter/>
            <a:headEnd type="none" w="med" len="med"/>
            <a:tailEnd type="none" w="med" len="med"/>
          </a:ln>
        </p:spPr>
        <p:txBody>
          <a:bodyPr wrap="none" anchor="ctr" anchorCtr="0"/>
          <a:lstStyle/>
          <a:p>
            <a:pPr algn="ctr" eaLnBrk="1" hangingPunct="1"/>
            <a:r>
              <a:rPr lang="en-US" altLang="en-US" dirty="0">
                <a:solidFill>
                  <a:srgbClr val="CC0099"/>
                </a:solidFill>
                <a:latin typeface="Times New Roman" panose="02020603050405020304" pitchFamily="18" charset="0"/>
              </a:rPr>
              <a:t>6</a:t>
            </a:r>
          </a:p>
        </p:txBody>
      </p:sp>
      <p:pic>
        <p:nvPicPr>
          <p:cNvPr id="25618" name="Picture 67"/>
          <p:cNvPicPr>
            <a:picLocks noChangeAspect="1"/>
          </p:cNvPicPr>
          <p:nvPr/>
        </p:nvPicPr>
        <p:blipFill>
          <a:blip r:embed="rId10"/>
          <a:stretch>
            <a:fillRect/>
          </a:stretch>
        </p:blipFill>
        <p:spPr>
          <a:xfrm>
            <a:off x="5021263" y="4951413"/>
            <a:ext cx="1976437" cy="1676400"/>
          </a:xfrm>
          <a:prstGeom prst="rect">
            <a:avLst/>
          </a:prstGeom>
          <a:noFill/>
          <a:ln w="9525">
            <a:noFill/>
          </a:ln>
        </p:spPr>
      </p:pic>
      <p:sp>
        <p:nvSpPr>
          <p:cNvPr id="25619" name="Text Box 68"/>
          <p:cNvSpPr txBox="1"/>
          <p:nvPr/>
        </p:nvSpPr>
        <p:spPr>
          <a:xfrm>
            <a:off x="6858000" y="5029200"/>
            <a:ext cx="349250" cy="469900"/>
          </a:xfrm>
          <a:prstGeom prst="rect">
            <a:avLst/>
          </a:prstGeom>
          <a:solidFill>
            <a:schemeClr val="bg1"/>
          </a:solidFill>
          <a:ln w="12700" cap="sq" cmpd="sng">
            <a:solidFill>
              <a:schemeClr val="accent2"/>
            </a:solidFill>
            <a:prstDash val="solid"/>
            <a:miter/>
            <a:headEnd type="none" w="sm" len="sm"/>
            <a:tailEnd type="none" w="sm" len="sm"/>
          </a:ln>
        </p:spPr>
        <p:txBody>
          <a:bodyPr wrap="none">
            <a:spAutoFit/>
          </a:bodyPr>
          <a:lstStyle/>
          <a:p>
            <a:r>
              <a:rPr lang="en-US" altLang="en-US" sz="2400" dirty="0">
                <a:solidFill>
                  <a:srgbClr val="CC0099"/>
                </a:solidFill>
                <a:latin typeface="VNI-Times" pitchFamily="2" charset="0"/>
              </a:rPr>
              <a:t>9</a:t>
            </a:r>
          </a:p>
        </p:txBody>
      </p:sp>
      <p:sp>
        <p:nvSpPr>
          <p:cNvPr id="31813" name="Rectangle 69"/>
          <p:cNvSpPr/>
          <p:nvPr/>
        </p:nvSpPr>
        <p:spPr>
          <a:xfrm>
            <a:off x="7696200" y="1752600"/>
            <a:ext cx="1219200" cy="6096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p>
            <a:pPr eaLnBrk="1" hangingPunct="1"/>
            <a:endParaRPr dirty="0">
              <a:latin typeface="Times New Roman" panose="02020603050405020304" pitchFamily="18" charset="0"/>
            </a:endParaRPr>
          </a:p>
        </p:txBody>
      </p:sp>
      <p:sp>
        <p:nvSpPr>
          <p:cNvPr id="31814" name="Rectangle 70"/>
          <p:cNvSpPr/>
          <p:nvPr/>
        </p:nvSpPr>
        <p:spPr>
          <a:xfrm>
            <a:off x="7696200" y="4038600"/>
            <a:ext cx="1219200" cy="6096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p>
            <a:pPr eaLnBrk="1" hangingPunct="1"/>
            <a:endParaRPr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31813"/>
                                        </p:tgtEl>
                                      </p:cBhvr>
                                    </p:animEffect>
                                    <p:set>
                                      <p:cBhvr>
                                        <p:cTn id="7" dur="1" fill="hold">
                                          <p:stCondLst>
                                            <p:cond delay="499"/>
                                          </p:stCondLst>
                                        </p:cTn>
                                        <p:tgtEl>
                                          <p:spTgt spid="318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31814"/>
                                        </p:tgtEl>
                                      </p:cBhvr>
                                    </p:animEffect>
                                    <p:set>
                                      <p:cBhvr>
                                        <p:cTn id="12" dur="1" fill="hold">
                                          <p:stCondLst>
                                            <p:cond delay="499"/>
                                          </p:stCondLst>
                                        </p:cTn>
                                        <p:tgtEl>
                                          <p:spTgt spid="318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 y="36576"/>
            <a:ext cx="9144000" cy="6669024"/>
          </a:xfrm>
          <a:prstGeom prst="rect">
            <a:avLst/>
          </a:prstGeom>
        </p:spPr>
      </p:pic>
      <p:sp>
        <p:nvSpPr>
          <p:cNvPr id="3" name="Text Box 22"/>
          <p:cNvSpPr txBox="1">
            <a:spLocks noChangeArrowheads="1"/>
          </p:cNvSpPr>
          <p:nvPr/>
        </p:nvSpPr>
        <p:spPr bwMode="auto">
          <a:xfrm>
            <a:off x="541270" y="152400"/>
            <a:ext cx="7916930"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i="1">
                <a:solidFill>
                  <a:schemeClr val="tx2"/>
                </a:solidFill>
                <a:latin typeface="Times New Roman" panose="02020603050405020304" pitchFamily="18" charset="0"/>
              </a:defRPr>
            </a:lvl1pPr>
            <a:lvl2pPr marL="742950" indent="-285750" eaLnBrk="0" hangingPunct="0">
              <a:defRPr sz="3200" b="1" i="1">
                <a:solidFill>
                  <a:schemeClr val="tx2"/>
                </a:solidFill>
                <a:latin typeface="Times New Roman" panose="02020603050405020304" pitchFamily="18" charset="0"/>
              </a:defRPr>
            </a:lvl2pPr>
            <a:lvl3pPr marL="1143000" indent="-228600" eaLnBrk="0" hangingPunct="0">
              <a:defRPr sz="3200" b="1" i="1">
                <a:solidFill>
                  <a:schemeClr val="tx2"/>
                </a:solidFill>
                <a:latin typeface="Times New Roman" panose="02020603050405020304" pitchFamily="18" charset="0"/>
              </a:defRPr>
            </a:lvl3pPr>
            <a:lvl4pPr marL="1600200" indent="-228600" eaLnBrk="0" hangingPunct="0">
              <a:defRPr sz="3200" b="1" i="1">
                <a:solidFill>
                  <a:schemeClr val="tx2"/>
                </a:solidFill>
                <a:latin typeface="Times New Roman" panose="02020603050405020304" pitchFamily="18" charset="0"/>
              </a:defRPr>
            </a:lvl4pPr>
            <a:lvl5pPr marL="2057400" indent="-228600" eaLnBrk="0" hangingPunct="0">
              <a:defRPr sz="3200" b="1" i="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3200" b="1" i="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3200" b="1" i="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3200" b="1" i="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3200" b="1" i="1">
                <a:solidFill>
                  <a:schemeClr val="tx2"/>
                </a:solidFill>
                <a:latin typeface="Times New Roman" panose="02020603050405020304" pitchFamily="18" charset="0"/>
              </a:defRPr>
            </a:lvl9pPr>
          </a:lstStyle>
          <a:p>
            <a:pPr algn="l" eaLnBrk="1" hangingPunct="1">
              <a:spcBef>
                <a:spcPct val="50000"/>
              </a:spcBef>
            </a:pPr>
            <a:r>
              <a:rPr lang="en-US" altLang="en-US" sz="2400" i="0" dirty="0">
                <a:solidFill>
                  <a:srgbClr val="0000FF"/>
                </a:solidFill>
              </a:rPr>
              <a:t>? </a:t>
            </a:r>
            <a:r>
              <a:rPr lang="en-US" altLang="en-US" sz="2400" i="0" dirty="0" err="1">
                <a:solidFill>
                  <a:srgbClr val="0000FF"/>
                </a:solidFill>
              </a:rPr>
              <a:t>Trong</a:t>
            </a:r>
            <a:r>
              <a:rPr lang="en-US" altLang="en-US" sz="2400" i="0" dirty="0">
                <a:solidFill>
                  <a:srgbClr val="0000FF"/>
                </a:solidFill>
              </a:rPr>
              <a:t> </a:t>
            </a:r>
            <a:r>
              <a:rPr lang="en-US" altLang="en-US" sz="2400" i="0" dirty="0" err="1">
                <a:solidFill>
                  <a:srgbClr val="0000FF"/>
                </a:solidFill>
              </a:rPr>
              <a:t>hai</a:t>
            </a:r>
            <a:r>
              <a:rPr lang="en-US" altLang="en-US" sz="2400" i="0" dirty="0">
                <a:solidFill>
                  <a:srgbClr val="0000FF"/>
                </a:solidFill>
              </a:rPr>
              <a:t> </a:t>
            </a:r>
            <a:r>
              <a:rPr lang="en-US" altLang="en-US" sz="2400" i="0" dirty="0" err="1">
                <a:solidFill>
                  <a:srgbClr val="0000FF"/>
                </a:solidFill>
              </a:rPr>
              <a:t>nhóm</a:t>
            </a:r>
            <a:r>
              <a:rPr lang="en-US" altLang="en-US" sz="2400" i="0" dirty="0">
                <a:solidFill>
                  <a:srgbClr val="0000FF"/>
                </a:solidFill>
              </a:rPr>
              <a:t> </a:t>
            </a:r>
            <a:r>
              <a:rPr lang="en-US" altLang="en-US" sz="2400" i="0" dirty="0" err="1">
                <a:solidFill>
                  <a:srgbClr val="0000FF"/>
                </a:solidFill>
              </a:rPr>
              <a:t>sinh</a:t>
            </a:r>
            <a:r>
              <a:rPr lang="en-US" altLang="en-US" sz="2400" i="0" dirty="0">
                <a:solidFill>
                  <a:srgbClr val="0000FF"/>
                </a:solidFill>
              </a:rPr>
              <a:t> </a:t>
            </a:r>
            <a:r>
              <a:rPr lang="en-US" altLang="en-US" sz="2400" i="0" dirty="0" err="1">
                <a:solidFill>
                  <a:srgbClr val="0000FF"/>
                </a:solidFill>
              </a:rPr>
              <a:t>vật</a:t>
            </a:r>
            <a:r>
              <a:rPr lang="en-US" altLang="en-US" sz="2400" i="0" dirty="0">
                <a:solidFill>
                  <a:srgbClr val="0000FF"/>
                </a:solidFill>
              </a:rPr>
              <a:t> </a:t>
            </a:r>
            <a:r>
              <a:rPr lang="en-US" altLang="en-US" sz="2400" i="0" dirty="0" err="1">
                <a:solidFill>
                  <a:srgbClr val="0000FF"/>
                </a:solidFill>
              </a:rPr>
              <a:t>hằng</a:t>
            </a:r>
            <a:r>
              <a:rPr lang="en-US" altLang="en-US" sz="2400" i="0" dirty="0">
                <a:solidFill>
                  <a:srgbClr val="0000FF"/>
                </a:solidFill>
              </a:rPr>
              <a:t> </a:t>
            </a:r>
            <a:r>
              <a:rPr lang="en-US" altLang="en-US" sz="2400" i="0" dirty="0" err="1">
                <a:solidFill>
                  <a:srgbClr val="0000FF"/>
                </a:solidFill>
              </a:rPr>
              <a:t>nhiệt</a:t>
            </a:r>
            <a:r>
              <a:rPr lang="en-US" altLang="en-US" sz="2400" i="0" dirty="0">
                <a:solidFill>
                  <a:srgbClr val="0000FF"/>
                </a:solidFill>
              </a:rPr>
              <a:t> </a:t>
            </a:r>
            <a:r>
              <a:rPr lang="en-US" altLang="en-US" sz="2400" i="0" dirty="0" err="1">
                <a:solidFill>
                  <a:srgbClr val="0000FF"/>
                </a:solidFill>
              </a:rPr>
              <a:t>và</a:t>
            </a:r>
            <a:r>
              <a:rPr lang="en-US" altLang="en-US" sz="2400" i="0" dirty="0">
                <a:solidFill>
                  <a:srgbClr val="0000FF"/>
                </a:solidFill>
              </a:rPr>
              <a:t> </a:t>
            </a:r>
            <a:r>
              <a:rPr lang="en-US" altLang="en-US" sz="2400" i="0" dirty="0" err="1">
                <a:solidFill>
                  <a:srgbClr val="0000FF"/>
                </a:solidFill>
              </a:rPr>
              <a:t>biến</a:t>
            </a:r>
            <a:r>
              <a:rPr lang="en-US" altLang="en-US" sz="2400" i="0" dirty="0">
                <a:solidFill>
                  <a:srgbClr val="0000FF"/>
                </a:solidFill>
              </a:rPr>
              <a:t> </a:t>
            </a:r>
            <a:r>
              <a:rPr lang="en-US" altLang="en-US" sz="2400" i="0" dirty="0" err="1">
                <a:solidFill>
                  <a:srgbClr val="0000FF"/>
                </a:solidFill>
              </a:rPr>
              <a:t>nhiệt</a:t>
            </a:r>
            <a:r>
              <a:rPr lang="en-US" altLang="en-US" sz="2400" i="0" dirty="0">
                <a:solidFill>
                  <a:srgbClr val="0000FF"/>
                </a:solidFill>
              </a:rPr>
              <a:t>, </a:t>
            </a:r>
            <a:r>
              <a:rPr lang="en-US" altLang="en-US" sz="2400" i="0" dirty="0" err="1">
                <a:solidFill>
                  <a:srgbClr val="0000FF"/>
                </a:solidFill>
              </a:rPr>
              <a:t>sinh</a:t>
            </a:r>
            <a:r>
              <a:rPr lang="en-US" altLang="en-US" sz="2400" i="0" dirty="0">
                <a:solidFill>
                  <a:srgbClr val="0000FF"/>
                </a:solidFill>
              </a:rPr>
              <a:t> </a:t>
            </a:r>
            <a:r>
              <a:rPr lang="en-US" altLang="en-US" sz="2400" i="0" dirty="0" err="1">
                <a:solidFill>
                  <a:srgbClr val="0000FF"/>
                </a:solidFill>
              </a:rPr>
              <a:t>vật</a:t>
            </a:r>
            <a:r>
              <a:rPr lang="en-US" altLang="en-US" sz="2400" i="0" dirty="0">
                <a:solidFill>
                  <a:srgbClr val="0000FF"/>
                </a:solidFill>
              </a:rPr>
              <a:t> </a:t>
            </a:r>
            <a:r>
              <a:rPr lang="en-US" altLang="en-US" sz="2400" i="0" dirty="0" err="1">
                <a:solidFill>
                  <a:srgbClr val="0000FF"/>
                </a:solidFill>
              </a:rPr>
              <a:t>thuộc</a:t>
            </a:r>
            <a:r>
              <a:rPr lang="en-US" altLang="en-US" sz="2400" i="0" dirty="0">
                <a:solidFill>
                  <a:srgbClr val="0000FF"/>
                </a:solidFill>
              </a:rPr>
              <a:t> </a:t>
            </a:r>
            <a:r>
              <a:rPr lang="en-US" altLang="en-US" sz="2400" i="0" dirty="0" err="1">
                <a:solidFill>
                  <a:srgbClr val="0000FF"/>
                </a:solidFill>
              </a:rPr>
              <a:t>nhóm</a:t>
            </a:r>
            <a:r>
              <a:rPr lang="en-US" altLang="en-US" sz="2400" i="0" dirty="0">
                <a:solidFill>
                  <a:srgbClr val="0000FF"/>
                </a:solidFill>
              </a:rPr>
              <a:t> </a:t>
            </a:r>
            <a:r>
              <a:rPr lang="en-US" altLang="en-US" sz="2400" i="0" dirty="0" err="1">
                <a:solidFill>
                  <a:srgbClr val="0000FF"/>
                </a:solidFill>
              </a:rPr>
              <a:t>nào</a:t>
            </a:r>
            <a:r>
              <a:rPr lang="en-US" altLang="en-US" sz="2400" i="0" dirty="0">
                <a:solidFill>
                  <a:srgbClr val="0000FF"/>
                </a:solidFill>
              </a:rPr>
              <a:t> </a:t>
            </a:r>
            <a:r>
              <a:rPr lang="en-US" altLang="en-US" sz="2400" i="0" dirty="0" err="1">
                <a:solidFill>
                  <a:srgbClr val="0000FF"/>
                </a:solidFill>
              </a:rPr>
              <a:t>có</a:t>
            </a:r>
            <a:r>
              <a:rPr lang="en-US" altLang="en-US" sz="2400" i="0" dirty="0">
                <a:solidFill>
                  <a:srgbClr val="0000FF"/>
                </a:solidFill>
              </a:rPr>
              <a:t> </a:t>
            </a:r>
            <a:r>
              <a:rPr lang="en-US" altLang="en-US" sz="2400" i="0" dirty="0" err="1">
                <a:solidFill>
                  <a:srgbClr val="0000FF"/>
                </a:solidFill>
              </a:rPr>
              <a:t>khả</a:t>
            </a:r>
            <a:r>
              <a:rPr lang="en-US" altLang="en-US" sz="2400" i="0" dirty="0">
                <a:solidFill>
                  <a:srgbClr val="0000FF"/>
                </a:solidFill>
              </a:rPr>
              <a:t> </a:t>
            </a:r>
            <a:r>
              <a:rPr lang="en-US" altLang="en-US" sz="2400" i="0" dirty="0" err="1">
                <a:solidFill>
                  <a:srgbClr val="0000FF"/>
                </a:solidFill>
              </a:rPr>
              <a:t>năng</a:t>
            </a:r>
            <a:r>
              <a:rPr lang="en-US" altLang="en-US" sz="2400" i="0" dirty="0">
                <a:solidFill>
                  <a:srgbClr val="0000FF"/>
                </a:solidFill>
              </a:rPr>
              <a:t> </a:t>
            </a:r>
            <a:r>
              <a:rPr lang="en-US" altLang="en-US" sz="2400" i="0" dirty="0" err="1">
                <a:solidFill>
                  <a:srgbClr val="0000FF"/>
                </a:solidFill>
              </a:rPr>
              <a:t>chịu</a:t>
            </a:r>
            <a:r>
              <a:rPr lang="en-US" altLang="en-US" sz="2400" i="0" dirty="0">
                <a:solidFill>
                  <a:srgbClr val="0000FF"/>
                </a:solidFill>
              </a:rPr>
              <a:t> </a:t>
            </a:r>
            <a:r>
              <a:rPr lang="en-US" altLang="en-US" sz="2400" i="0" dirty="0" err="1">
                <a:solidFill>
                  <a:srgbClr val="0000FF"/>
                </a:solidFill>
              </a:rPr>
              <a:t>đựng</a:t>
            </a:r>
            <a:r>
              <a:rPr lang="en-US" altLang="en-US" sz="2400" i="0" dirty="0">
                <a:solidFill>
                  <a:srgbClr val="0000FF"/>
                </a:solidFill>
              </a:rPr>
              <a:t> </a:t>
            </a:r>
            <a:r>
              <a:rPr lang="en-US" altLang="en-US" sz="2400" i="0" dirty="0" err="1">
                <a:solidFill>
                  <a:srgbClr val="0000FF"/>
                </a:solidFill>
              </a:rPr>
              <a:t>cao</a:t>
            </a:r>
            <a:r>
              <a:rPr lang="en-US" altLang="en-US" sz="2400" i="0" dirty="0">
                <a:solidFill>
                  <a:srgbClr val="0000FF"/>
                </a:solidFill>
              </a:rPr>
              <a:t> </a:t>
            </a:r>
            <a:r>
              <a:rPr lang="en-US" altLang="en-US" sz="2400" i="0" dirty="0" err="1">
                <a:solidFill>
                  <a:srgbClr val="0000FF"/>
                </a:solidFill>
              </a:rPr>
              <a:t>với</a:t>
            </a:r>
            <a:r>
              <a:rPr lang="en-US" altLang="en-US" sz="2400" i="0" dirty="0">
                <a:solidFill>
                  <a:srgbClr val="0000FF"/>
                </a:solidFill>
              </a:rPr>
              <a:t> </a:t>
            </a:r>
            <a:r>
              <a:rPr lang="en-US" altLang="en-US" sz="2400" i="0" dirty="0" err="1">
                <a:solidFill>
                  <a:srgbClr val="0000FF"/>
                </a:solidFill>
              </a:rPr>
              <a:t>sự</a:t>
            </a:r>
            <a:r>
              <a:rPr lang="en-US" altLang="en-US" sz="2400" i="0" dirty="0">
                <a:solidFill>
                  <a:srgbClr val="0000FF"/>
                </a:solidFill>
              </a:rPr>
              <a:t> </a:t>
            </a:r>
            <a:r>
              <a:rPr lang="en-US" altLang="en-US" sz="2400" i="0" dirty="0" err="1">
                <a:solidFill>
                  <a:srgbClr val="0000FF"/>
                </a:solidFill>
              </a:rPr>
              <a:t>thay</a:t>
            </a:r>
            <a:r>
              <a:rPr lang="en-US" altLang="en-US" sz="2400" i="0" dirty="0">
                <a:solidFill>
                  <a:srgbClr val="0000FF"/>
                </a:solidFill>
              </a:rPr>
              <a:t> </a:t>
            </a:r>
            <a:r>
              <a:rPr lang="en-US" altLang="en-US" sz="2400" i="0" dirty="0" err="1">
                <a:solidFill>
                  <a:srgbClr val="0000FF"/>
                </a:solidFill>
              </a:rPr>
              <a:t>đổi</a:t>
            </a:r>
            <a:r>
              <a:rPr lang="en-US" altLang="en-US" sz="2400" i="0" dirty="0">
                <a:solidFill>
                  <a:srgbClr val="0000FF"/>
                </a:solidFill>
              </a:rPr>
              <a:t> </a:t>
            </a:r>
            <a:r>
              <a:rPr lang="en-US" altLang="en-US" sz="2400" i="0" dirty="0" err="1">
                <a:solidFill>
                  <a:srgbClr val="0000FF"/>
                </a:solidFill>
              </a:rPr>
              <a:t>nhiệt</a:t>
            </a:r>
            <a:r>
              <a:rPr lang="en-US" altLang="en-US" sz="2400" i="0" dirty="0">
                <a:solidFill>
                  <a:srgbClr val="0000FF"/>
                </a:solidFill>
              </a:rPr>
              <a:t> </a:t>
            </a:r>
            <a:r>
              <a:rPr lang="en-US" altLang="en-US" sz="2400" i="0" dirty="0" err="1">
                <a:solidFill>
                  <a:srgbClr val="0000FF"/>
                </a:solidFill>
              </a:rPr>
              <a:t>độ</a:t>
            </a:r>
            <a:r>
              <a:rPr lang="en-US" altLang="en-US" sz="2400" i="0" dirty="0">
                <a:solidFill>
                  <a:srgbClr val="0000FF"/>
                </a:solidFill>
              </a:rPr>
              <a:t> </a:t>
            </a:r>
            <a:r>
              <a:rPr lang="en-US" altLang="en-US" sz="2400" i="0" dirty="0" err="1">
                <a:solidFill>
                  <a:srgbClr val="0000FF"/>
                </a:solidFill>
              </a:rPr>
              <a:t>của</a:t>
            </a:r>
            <a:r>
              <a:rPr lang="en-US" altLang="en-US" sz="2400" i="0" dirty="0">
                <a:solidFill>
                  <a:srgbClr val="0000FF"/>
                </a:solidFill>
              </a:rPr>
              <a:t> </a:t>
            </a:r>
            <a:r>
              <a:rPr lang="en-US" altLang="en-US" sz="2400" i="0" dirty="0" err="1">
                <a:solidFill>
                  <a:srgbClr val="0000FF"/>
                </a:solidFill>
              </a:rPr>
              <a:t>môi</a:t>
            </a:r>
            <a:r>
              <a:rPr lang="en-US" altLang="en-US" sz="2400" i="0" dirty="0">
                <a:solidFill>
                  <a:srgbClr val="0000FF"/>
                </a:solidFill>
              </a:rPr>
              <a:t> </a:t>
            </a:r>
            <a:r>
              <a:rPr lang="en-US" altLang="en-US" sz="2400" i="0" dirty="0" err="1">
                <a:solidFill>
                  <a:srgbClr val="0000FF"/>
                </a:solidFill>
              </a:rPr>
              <a:t>trường</a:t>
            </a:r>
            <a:r>
              <a:rPr lang="en-US" altLang="en-US" sz="2400" i="0" dirty="0">
                <a:solidFill>
                  <a:srgbClr val="0000FF"/>
                </a:solidFill>
              </a:rPr>
              <a:t>?</a:t>
            </a:r>
          </a:p>
        </p:txBody>
      </p:sp>
      <p:sp>
        <p:nvSpPr>
          <p:cNvPr id="4" name="Right Arrow 3"/>
          <p:cNvSpPr/>
          <p:nvPr/>
        </p:nvSpPr>
        <p:spPr>
          <a:xfrm>
            <a:off x="420130" y="2886164"/>
            <a:ext cx="10922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 name="Rectangle 4"/>
          <p:cNvSpPr/>
          <p:nvPr/>
        </p:nvSpPr>
        <p:spPr>
          <a:xfrm>
            <a:off x="1447800" y="2433072"/>
            <a:ext cx="6914882" cy="2677656"/>
          </a:xfrm>
          <a:prstGeom prst="rect">
            <a:avLst/>
          </a:prstGeom>
        </p:spPr>
        <p:txBody>
          <a:bodyPr wrap="square">
            <a:spAutoFit/>
          </a:bodyPr>
          <a:lstStyle/>
          <a:p>
            <a:r>
              <a:rPr lang="vi-VN" sz="2400" dirty="0">
                <a:solidFill>
                  <a:srgbClr val="000000"/>
                </a:solidFill>
                <a:cs typeface="Times New Roman" panose="02020603050405020304" pitchFamily="18" charset="0"/>
              </a:rPr>
              <a:t>Trong hai nhóm sinh vật hằng nhiệt và biến nhiệt thì nhóm sinh vật hằng nhiệt có khả năng chịu đựng cao với sự thay đổi nhiệt độ môi trường vì </a:t>
            </a:r>
            <a:r>
              <a:rPr lang="en-US" sz="2400" dirty="0">
                <a:solidFill>
                  <a:srgbClr val="000000"/>
                </a:solidFill>
                <a:cs typeface="Times New Roman" panose="02020603050405020304" pitchFamily="18" charset="0"/>
              </a:rPr>
              <a:t>:</a:t>
            </a:r>
          </a:p>
          <a:p>
            <a:r>
              <a:rPr lang="en-US" sz="2400" dirty="0">
                <a:solidFill>
                  <a:srgbClr val="000000"/>
                </a:solidFill>
                <a:cs typeface="Times New Roman" panose="02020603050405020304" pitchFamily="18" charset="0"/>
              </a:rPr>
              <a:t>- S</a:t>
            </a:r>
            <a:r>
              <a:rPr lang="vi-VN" sz="2400" dirty="0">
                <a:solidFill>
                  <a:srgbClr val="000000"/>
                </a:solidFill>
                <a:cs typeface="Times New Roman" panose="02020603050405020304" pitchFamily="18" charset="0"/>
              </a:rPr>
              <a:t>inh vật hằng nhiệt là các sinh vật có tổ chức cơ thể cao (chim, thú, con người), đã phát triển các cơ chế điều hoà thân nhiệt giữ cho nhiệt độ cơ thể luôn ổn định không phụ thuộc vào môi trường ngoài.</a:t>
            </a:r>
            <a:endParaRPr lang="en-US" sz="2400" dirty="0">
              <a:cs typeface="Times New Roman" panose="02020603050405020304" pitchFamily="18" charset="0"/>
            </a:endParaRPr>
          </a:p>
        </p:txBody>
      </p:sp>
    </p:spTree>
    <p:extLst>
      <p:ext uri="{BB962C8B-B14F-4D97-AF65-F5344CB8AC3E}">
        <p14:creationId xmlns:p14="http://schemas.microsoft.com/office/powerpoint/2010/main" val="415101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p:nvPr/>
        </p:nvSpPr>
        <p:spPr>
          <a:xfrm>
            <a:off x="385763" y="228600"/>
            <a:ext cx="8458200" cy="1077913"/>
          </a:xfrm>
          <a:prstGeom prst="rect">
            <a:avLst/>
          </a:prstGeom>
          <a:noFill/>
          <a:ln w="9525">
            <a:noFill/>
          </a:ln>
        </p:spPr>
        <p:txBody>
          <a:bodyPr>
            <a:spAutoFit/>
          </a:bodyPr>
          <a:lstStyle/>
          <a:p>
            <a:pPr algn="just"/>
            <a:r>
              <a:rPr sz="3200" b="1" dirty="0">
                <a:solidFill>
                  <a:srgbClr val="FF0000"/>
                </a:solidFill>
                <a:latin typeface="Times New Roman" panose="02020603050405020304" pitchFamily="18" charset="0"/>
                <a:cs typeface="Times New Roman" panose="02020603050405020304" pitchFamily="18" charset="0"/>
              </a:rPr>
              <a:t>Trong nông nghiệp, người ta gieo trồng đúng thời vụ nhằm mục đích gì?</a:t>
            </a:r>
            <a:endParaRPr lang="vi-VN" altLang="x-none" sz="3200" b="1" dirty="0">
              <a:solidFill>
                <a:srgbClr val="FF0000"/>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386278" y="1620982"/>
            <a:ext cx="8458200" cy="4524315"/>
          </a:xfrm>
          <a:prstGeom prst="rect">
            <a:avLst/>
          </a:prstGeom>
        </p:spPr>
        <p:style>
          <a:lnRef idx="0">
            <a:schemeClr val="dk1"/>
          </a:lnRef>
          <a:fillRef idx="3">
            <a:schemeClr val="dk1"/>
          </a:fillRef>
          <a:effectRef idx="3">
            <a:schemeClr val="dk1"/>
          </a:effectRef>
          <a:fontRef idx="minor">
            <a:schemeClr val="lt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just" eaLnBrk="1" hangingPunct="1">
              <a:buNone/>
            </a:pPr>
            <a:r>
              <a:rPr sz="3200" b="1" dirty="0">
                <a:solidFill>
                  <a:srgbClr val="FFFFFF"/>
                </a:solidFill>
                <a:latin typeface="Times New Roman" panose="02020603050405020304" pitchFamily="18" charset="0"/>
                <a:cs typeface="Times New Roman" panose="02020603050405020304" pitchFamily="18" charset="0"/>
              </a:rPr>
              <a:t>Đáp ứng được nhu cầu về nhiệt độ v</a:t>
            </a:r>
            <a:r>
              <a:rPr sz="3200" b="1" dirty="0">
                <a:solidFill>
                  <a:srgbClr val="FFFFFF"/>
                </a:solidFill>
                <a:latin typeface="Times New Roman" panose="02020603050405020304" pitchFamily="18" charset="0"/>
                <a:ea typeface="Times New Roman" panose="02020603050405020304" pitchFamily="18" charset="0"/>
              </a:rPr>
              <a:t>à</a:t>
            </a:r>
            <a:r>
              <a:rPr sz="3200" b="1" dirty="0">
                <a:solidFill>
                  <a:srgbClr val="FFFFFF"/>
                </a:solidFill>
                <a:latin typeface="Times New Roman" panose="02020603050405020304" pitchFamily="18" charset="0"/>
                <a:cs typeface="Times New Roman" panose="02020603050405020304" pitchFamily="18" charset="0"/>
              </a:rPr>
              <a:t> độ ẩm cho cây trồng.</a:t>
            </a:r>
          </a:p>
          <a:p>
            <a:pPr lvl="0" algn="just" eaLnBrk="1" hangingPunct="1">
              <a:buNone/>
            </a:pPr>
            <a:endParaRPr sz="3200" b="1" dirty="0">
              <a:solidFill>
                <a:srgbClr val="FFFFFF"/>
              </a:solidFill>
              <a:latin typeface="Times New Roman" panose="02020603050405020304" pitchFamily="18" charset="0"/>
              <a:cs typeface="Times New Roman" panose="02020603050405020304" pitchFamily="18" charset="0"/>
            </a:endParaRPr>
          </a:p>
          <a:p>
            <a:pPr lvl="0" algn="ctr" eaLnBrk="1" hangingPunct="1">
              <a:buNone/>
            </a:pPr>
            <a:r>
              <a:rPr sz="3200" b="1" dirty="0">
                <a:solidFill>
                  <a:srgbClr val="FFFFFF"/>
                </a:solidFill>
                <a:latin typeface="Times New Roman" panose="02020603050405020304" pitchFamily="18" charset="0"/>
                <a:cs typeface="Times New Roman" panose="02020603050405020304" pitchFamily="18" charset="0"/>
              </a:rPr>
              <a:t>“Mồng chín tháng chín có mưa,</a:t>
            </a:r>
          </a:p>
          <a:p>
            <a:pPr lvl="0" algn="ctr" eaLnBrk="1" hangingPunct="1">
              <a:buNone/>
            </a:pPr>
            <a:r>
              <a:rPr sz="3200" b="1" dirty="0">
                <a:solidFill>
                  <a:srgbClr val="FFFFFF"/>
                </a:solidFill>
                <a:latin typeface="Times New Roman" panose="02020603050405020304" pitchFamily="18" charset="0"/>
                <a:cs typeface="Times New Roman" panose="02020603050405020304" pitchFamily="18" charset="0"/>
              </a:rPr>
              <a:t>Thì con sắm sửa c</a:t>
            </a:r>
            <a:r>
              <a:rPr sz="3200" b="1" dirty="0">
                <a:solidFill>
                  <a:srgbClr val="FFFFFF"/>
                </a:solidFill>
                <a:latin typeface="Times New Roman" panose="02020603050405020304" pitchFamily="18" charset="0"/>
                <a:ea typeface="Times New Roman" panose="02020603050405020304" pitchFamily="18" charset="0"/>
              </a:rPr>
              <a:t>à</a:t>
            </a:r>
            <a:r>
              <a:rPr sz="3200" b="1" dirty="0">
                <a:solidFill>
                  <a:srgbClr val="FFFFFF"/>
                </a:solidFill>
                <a:latin typeface="Times New Roman" panose="02020603050405020304" pitchFamily="18" charset="0"/>
                <a:cs typeface="Times New Roman" panose="02020603050405020304" pitchFamily="18" charset="0"/>
              </a:rPr>
              <a:t>y bừa l</a:t>
            </a:r>
            <a:r>
              <a:rPr sz="3200" b="1" dirty="0">
                <a:solidFill>
                  <a:srgbClr val="FFFFFF"/>
                </a:solidFill>
                <a:latin typeface="Times New Roman" panose="02020603050405020304" pitchFamily="18" charset="0"/>
                <a:ea typeface="Times New Roman" panose="02020603050405020304" pitchFamily="18" charset="0"/>
              </a:rPr>
              <a:t>à</a:t>
            </a:r>
            <a:r>
              <a:rPr sz="3200" b="1" dirty="0">
                <a:solidFill>
                  <a:srgbClr val="FFFFFF"/>
                </a:solidFill>
                <a:latin typeface="Times New Roman" panose="02020603050405020304" pitchFamily="18" charset="0"/>
                <a:cs typeface="Times New Roman" panose="02020603050405020304" pitchFamily="18" charset="0"/>
              </a:rPr>
              <a:t>m ăn.”</a:t>
            </a:r>
          </a:p>
          <a:p>
            <a:pPr lvl="0" algn="ctr" eaLnBrk="1" hangingPunct="1">
              <a:buNone/>
            </a:pPr>
            <a:endParaRPr sz="3200" b="1" dirty="0">
              <a:solidFill>
                <a:srgbClr val="FFFFFF"/>
              </a:solidFill>
              <a:latin typeface="Times New Roman" panose="02020603050405020304" pitchFamily="18" charset="0"/>
              <a:cs typeface="Times New Roman" panose="02020603050405020304" pitchFamily="18" charset="0"/>
            </a:endParaRPr>
          </a:p>
          <a:p>
            <a:pPr lvl="0" algn="ctr" eaLnBrk="1" hangingPunct="1">
              <a:buNone/>
            </a:pPr>
            <a:r>
              <a:rPr sz="3200" b="1" dirty="0">
                <a:solidFill>
                  <a:srgbClr val="FFFFFF"/>
                </a:solidFill>
                <a:latin typeface="Times New Roman" panose="02020603050405020304" pitchFamily="18" charset="0"/>
                <a:cs typeface="Times New Roman" panose="02020603050405020304" pitchFamily="18" charset="0"/>
              </a:rPr>
              <a:t>“Nắng tốt dưa, mưa tốt lúa”</a:t>
            </a:r>
          </a:p>
          <a:p>
            <a:pPr lvl="0" algn="ctr" eaLnBrk="1" hangingPunct="1">
              <a:buNone/>
            </a:pPr>
            <a:endParaRPr sz="3200" b="1" dirty="0">
              <a:solidFill>
                <a:srgbClr val="FFFFFF"/>
              </a:solidFill>
              <a:latin typeface="Times New Roman" panose="02020603050405020304" pitchFamily="18" charset="0"/>
              <a:cs typeface="Times New Roman" panose="02020603050405020304" pitchFamily="18" charset="0"/>
            </a:endParaRPr>
          </a:p>
          <a:p>
            <a:pPr lvl="0" algn="ctr" eaLnBrk="1" hangingPunct="1">
              <a:buNone/>
            </a:pPr>
            <a:r>
              <a:rPr sz="3200" b="1" dirty="0">
                <a:solidFill>
                  <a:srgbClr val="FFFFFF"/>
                </a:solidFill>
                <a:latin typeface="Times New Roman" panose="02020603050405020304" pitchFamily="18" charset="0"/>
                <a:cs typeface="Times New Roman" panose="02020603050405020304" pitchFamily="18" charset="0"/>
              </a:rPr>
              <a:t>“Tháng giêng trồng trúc, tháng lục trồng tiêu”</a:t>
            </a:r>
            <a:endParaRPr lang="vi-VN" altLang="x-none" sz="3200" b="1" dirty="0">
              <a:solidFill>
                <a:srgbClr val="FFFF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Table 20481"/>
          <p:cNvGraphicFramePr/>
          <p:nvPr/>
        </p:nvGraphicFramePr>
        <p:xfrm>
          <a:off x="152400" y="828675"/>
          <a:ext cx="8839200" cy="4810125"/>
        </p:xfrm>
        <a:graphic>
          <a:graphicData uri="http://schemas.openxmlformats.org/drawingml/2006/table">
            <a:tbl>
              <a:tblPr/>
              <a:tblGrid>
                <a:gridCol w="8839200">
                  <a:extLst>
                    <a:ext uri="{9D8B030D-6E8A-4147-A177-3AD203B41FA5}">
                      <a16:colId xmlns="" xmlns:a16="http://schemas.microsoft.com/office/drawing/2014/main" val="20000"/>
                    </a:ext>
                  </a:extLst>
                </a:gridCol>
              </a:tblGrid>
              <a:tr h="9683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eaLnBrk="1" hangingPunct="1">
                        <a:buNone/>
                      </a:pPr>
                      <a:r>
                        <a:rPr sz="3200" b="1" dirty="0">
                          <a:solidFill>
                            <a:srgbClr val="FF0000"/>
                          </a:solidFill>
                          <a:latin typeface="Times New Roman" panose="02020603050405020304" pitchFamily="18" charset="0"/>
                          <a:cs typeface="Times New Roman" panose="02020603050405020304" pitchFamily="18" charset="0"/>
                        </a:rPr>
                        <a:t>Câu 1: Nhóm n</a:t>
                      </a:r>
                      <a:r>
                        <a:rPr sz="3200" b="1" dirty="0">
                          <a:solidFill>
                            <a:srgbClr val="FF0000"/>
                          </a:solidFill>
                          <a:latin typeface="Times New Roman" panose="02020603050405020304" pitchFamily="18" charset="0"/>
                          <a:ea typeface="Times New Roman" panose="02020603050405020304" pitchFamily="18" charset="0"/>
                        </a:rPr>
                        <a:t>à</a:t>
                      </a:r>
                      <a:r>
                        <a:rPr sz="3200" b="1" dirty="0">
                          <a:solidFill>
                            <a:srgbClr val="FF0000"/>
                          </a:solidFill>
                          <a:latin typeface="Times New Roman" panose="02020603050405020304" pitchFamily="18" charset="0"/>
                          <a:cs typeface="Times New Roman" panose="02020603050405020304" pitchFamily="18" charset="0"/>
                        </a:rPr>
                        <a:t>o gồm những sinh vật hằng nhiệt.</a:t>
                      </a:r>
                      <a:endParaRPr lang="en-GB" alt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T="45714" marB="45714"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9683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eaLnBrk="1" hangingPunct="1">
                        <a:buNone/>
                      </a:pPr>
                      <a:r>
                        <a:rPr sz="3200" dirty="0">
                          <a:solidFill>
                            <a:srgbClr val="000000"/>
                          </a:solidFill>
                          <a:latin typeface="Times New Roman" panose="02020603050405020304" pitchFamily="18" charset="0"/>
                          <a:cs typeface="Times New Roman" panose="02020603050405020304" pitchFamily="18" charset="0"/>
                        </a:rPr>
                        <a:t>A/ Cá, Tảo lam, Nấm rơm.</a:t>
                      </a:r>
                      <a:endParaRPr lang="en-GB" altLang="en-US" sz="3200" dirty="0">
                        <a:solidFill>
                          <a:srgbClr val="000000"/>
                        </a:solidFill>
                        <a:latin typeface="Times New Roman" panose="02020603050405020304" pitchFamily="18" charset="0"/>
                        <a:ea typeface="Times New Roman" panose="02020603050405020304" pitchFamily="18" charset="0"/>
                      </a:endParaRPr>
                    </a:p>
                  </a:txBody>
                  <a:tcPr marT="45714" marB="45714"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1"/>
                  </a:ext>
                </a:extLst>
              </a:tr>
              <a:tr h="9366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eaLnBrk="1" hangingPunct="1">
                        <a:buNone/>
                      </a:pPr>
                      <a:r>
                        <a:rPr sz="3200" dirty="0">
                          <a:solidFill>
                            <a:srgbClr val="000000"/>
                          </a:solidFill>
                          <a:latin typeface="Times New Roman" panose="02020603050405020304" pitchFamily="18" charset="0"/>
                          <a:cs typeface="Times New Roman" panose="02020603050405020304" pitchFamily="18" charset="0"/>
                        </a:rPr>
                        <a:t>B/ Bồ câu, Lợn rừng, Kì nhông.</a:t>
                      </a:r>
                      <a:endParaRPr lang="en-GB" altLang="en-US" sz="3200" dirty="0">
                        <a:solidFill>
                          <a:srgbClr val="000000"/>
                        </a:solidFill>
                        <a:latin typeface="Times New Roman" panose="02020603050405020304" pitchFamily="18" charset="0"/>
                        <a:ea typeface="Times New Roman" panose="02020603050405020304" pitchFamily="18" charset="0"/>
                      </a:endParaRPr>
                    </a:p>
                  </a:txBody>
                  <a:tcPr marT="45714" marB="45714"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2"/>
                  </a:ext>
                </a:extLst>
              </a:tr>
              <a:tr h="9683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eaLnBrk="1" hangingPunct="1">
                        <a:buNone/>
                      </a:pPr>
                      <a:r>
                        <a:rPr sz="3200" dirty="0">
                          <a:solidFill>
                            <a:srgbClr val="000000"/>
                          </a:solidFill>
                          <a:latin typeface="Times New Roman" panose="02020603050405020304" pitchFamily="18" charset="0"/>
                          <a:cs typeface="Times New Roman" panose="02020603050405020304" pitchFamily="18" charset="0"/>
                        </a:rPr>
                        <a:t>C/ Cá voi, G</a:t>
                      </a:r>
                      <a:r>
                        <a:rPr sz="3200" dirty="0">
                          <a:solidFill>
                            <a:srgbClr val="000000"/>
                          </a:solidFill>
                          <a:latin typeface="Times New Roman" panose="02020603050405020304" pitchFamily="18" charset="0"/>
                          <a:ea typeface="Times New Roman" panose="02020603050405020304" pitchFamily="18" charset="0"/>
                        </a:rPr>
                        <a:t>à</a:t>
                      </a:r>
                      <a:r>
                        <a:rPr sz="3200" dirty="0">
                          <a:solidFill>
                            <a:srgbClr val="000000"/>
                          </a:solidFill>
                          <a:latin typeface="Times New Roman" panose="02020603050405020304" pitchFamily="18" charset="0"/>
                          <a:cs typeface="Times New Roman" panose="02020603050405020304" pitchFamily="18" charset="0"/>
                        </a:rPr>
                        <a:t> nh</a:t>
                      </a:r>
                      <a:r>
                        <a:rPr sz="3200" dirty="0">
                          <a:solidFill>
                            <a:srgbClr val="000000"/>
                          </a:solidFill>
                          <a:latin typeface="Times New Roman" panose="02020603050405020304" pitchFamily="18" charset="0"/>
                          <a:ea typeface="Times New Roman" panose="02020603050405020304" pitchFamily="18" charset="0"/>
                        </a:rPr>
                        <a:t>à</a:t>
                      </a:r>
                      <a:r>
                        <a:rPr sz="3200" dirty="0">
                          <a:solidFill>
                            <a:srgbClr val="000000"/>
                          </a:solidFill>
                          <a:latin typeface="Times New Roman" panose="02020603050405020304" pitchFamily="18" charset="0"/>
                          <a:cs typeface="Times New Roman" panose="02020603050405020304" pitchFamily="18" charset="0"/>
                        </a:rPr>
                        <a:t>, Dơi.</a:t>
                      </a:r>
                      <a:endParaRPr lang="en-GB" altLang="en-US" sz="3200" dirty="0">
                        <a:solidFill>
                          <a:srgbClr val="000000"/>
                        </a:solidFill>
                        <a:latin typeface="Times New Roman" panose="02020603050405020304" pitchFamily="18" charset="0"/>
                        <a:ea typeface="Times New Roman" panose="02020603050405020304" pitchFamily="18" charset="0"/>
                      </a:endParaRPr>
                    </a:p>
                  </a:txBody>
                  <a:tcPr marT="45714" marB="45714"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3"/>
                  </a:ext>
                </a:extLst>
              </a:tr>
              <a:tr h="9683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eaLnBrk="1" hangingPunct="1">
                        <a:buNone/>
                      </a:pPr>
                      <a:r>
                        <a:rPr sz="3200" dirty="0">
                          <a:solidFill>
                            <a:srgbClr val="000000"/>
                          </a:solidFill>
                          <a:latin typeface="Times New Roman" panose="02020603050405020304" pitchFamily="18" charset="0"/>
                          <a:cs typeface="Times New Roman" panose="02020603050405020304" pitchFamily="18" charset="0"/>
                        </a:rPr>
                        <a:t>D/ Vi khuẩn suối nước nóng, Ấu trùng sâu ngô.</a:t>
                      </a:r>
                      <a:endParaRPr lang="en-GB" altLang="en-US" sz="3200" dirty="0">
                        <a:solidFill>
                          <a:srgbClr val="000000"/>
                        </a:solidFill>
                        <a:latin typeface="Times New Roman" panose="02020603050405020304" pitchFamily="18" charset="0"/>
                        <a:ea typeface="Times New Roman" panose="02020603050405020304" pitchFamily="18" charset="0"/>
                      </a:endParaRPr>
                    </a:p>
                  </a:txBody>
                  <a:tcPr marT="45714" marB="45714"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4"/>
                  </a:ext>
                </a:extLst>
              </a:tr>
            </a:tbl>
          </a:graphicData>
        </a:graphic>
      </p:graphicFrame>
      <p:sp>
        <p:nvSpPr>
          <p:cNvPr id="5" name="Oval 4"/>
          <p:cNvSpPr/>
          <p:nvPr/>
        </p:nvSpPr>
        <p:spPr>
          <a:xfrm>
            <a:off x="20638" y="3810000"/>
            <a:ext cx="685800" cy="68580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Table 21505"/>
          <p:cNvGraphicFramePr/>
          <p:nvPr/>
        </p:nvGraphicFramePr>
        <p:xfrm>
          <a:off x="152400" y="828675"/>
          <a:ext cx="8839200" cy="4908550"/>
        </p:xfrm>
        <a:graphic>
          <a:graphicData uri="http://schemas.openxmlformats.org/drawingml/2006/table">
            <a:tbl>
              <a:tblPr/>
              <a:tblGrid>
                <a:gridCol w="8839200">
                  <a:extLst>
                    <a:ext uri="{9D8B030D-6E8A-4147-A177-3AD203B41FA5}">
                      <a16:colId xmlns="" xmlns:a16="http://schemas.microsoft.com/office/drawing/2014/main" val="20000"/>
                    </a:ext>
                  </a:extLst>
                </a:gridCol>
              </a:tblGrid>
              <a:tr h="10668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eaLnBrk="1" hangingPunct="1">
                        <a:buNone/>
                      </a:pPr>
                      <a:r>
                        <a:rPr sz="3200" b="1" dirty="0">
                          <a:solidFill>
                            <a:srgbClr val="FF0000"/>
                          </a:solidFill>
                          <a:latin typeface="Times New Roman" panose="02020603050405020304" pitchFamily="18" charset="0"/>
                          <a:cs typeface="Times New Roman" panose="02020603050405020304" pitchFamily="18" charset="0"/>
                        </a:rPr>
                        <a:t>Câu 2: Lá của thực vật ưa ẩm mọc dưới tán rừng có đặc điểm gì?</a:t>
                      </a:r>
                      <a:endParaRPr lang="en-GB" alt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T="45715" marB="4571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9683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eaLnBrk="1" hangingPunct="1">
                        <a:buNone/>
                      </a:pPr>
                      <a:r>
                        <a:rPr sz="3200" dirty="0">
                          <a:solidFill>
                            <a:srgbClr val="000000"/>
                          </a:solidFill>
                          <a:latin typeface="Times New Roman" panose="02020603050405020304" pitchFamily="18" charset="0"/>
                          <a:cs typeface="Times New Roman" panose="02020603050405020304" pitchFamily="18" charset="0"/>
                        </a:rPr>
                        <a:t>A/ Phiến lá to, mô giậu phát triển, nhạt m</a:t>
                      </a:r>
                      <a:r>
                        <a:rPr sz="3200" dirty="0">
                          <a:solidFill>
                            <a:srgbClr val="000000"/>
                          </a:solidFill>
                          <a:latin typeface="Times New Roman" panose="02020603050405020304" pitchFamily="18" charset="0"/>
                          <a:ea typeface="Times New Roman" panose="02020603050405020304" pitchFamily="18" charset="0"/>
                        </a:rPr>
                        <a:t>à</a:t>
                      </a:r>
                      <a:r>
                        <a:rPr sz="3200" dirty="0">
                          <a:solidFill>
                            <a:srgbClr val="000000"/>
                          </a:solidFill>
                          <a:latin typeface="Times New Roman" panose="02020603050405020304" pitchFamily="18" charset="0"/>
                          <a:cs typeface="Times New Roman" panose="02020603050405020304" pitchFamily="18" charset="0"/>
                        </a:rPr>
                        <a:t>u.</a:t>
                      </a:r>
                      <a:endParaRPr lang="en-GB" altLang="en-US" sz="3200" dirty="0">
                        <a:solidFill>
                          <a:srgbClr val="000000"/>
                        </a:solidFill>
                        <a:latin typeface="Times New Roman" panose="02020603050405020304" pitchFamily="18" charset="0"/>
                        <a:ea typeface="Times New Roman" panose="02020603050405020304" pitchFamily="18" charset="0"/>
                      </a:endParaRPr>
                    </a:p>
                  </a:txBody>
                  <a:tcPr marT="45715" marB="4571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1"/>
                  </a:ext>
                </a:extLst>
              </a:tr>
              <a:tr h="9366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eaLnBrk="1" hangingPunct="1">
                        <a:buNone/>
                      </a:pPr>
                      <a:r>
                        <a:rPr sz="3200" dirty="0">
                          <a:solidFill>
                            <a:srgbClr val="000000"/>
                          </a:solidFill>
                          <a:latin typeface="Times New Roman" panose="02020603050405020304" pitchFamily="18" charset="0"/>
                          <a:cs typeface="Times New Roman" panose="02020603050405020304" pitchFamily="18" charset="0"/>
                        </a:rPr>
                        <a:t>B/ Phiến lá nhỏ, mô giậu kém phát triển, sậm m</a:t>
                      </a:r>
                      <a:r>
                        <a:rPr sz="3200" dirty="0">
                          <a:solidFill>
                            <a:srgbClr val="000000"/>
                          </a:solidFill>
                          <a:latin typeface="Times New Roman" panose="02020603050405020304" pitchFamily="18" charset="0"/>
                          <a:ea typeface="Times New Roman" panose="02020603050405020304" pitchFamily="18" charset="0"/>
                        </a:rPr>
                        <a:t>à</a:t>
                      </a:r>
                      <a:r>
                        <a:rPr sz="3200" dirty="0">
                          <a:solidFill>
                            <a:srgbClr val="000000"/>
                          </a:solidFill>
                          <a:latin typeface="Times New Roman" panose="02020603050405020304" pitchFamily="18" charset="0"/>
                          <a:cs typeface="Times New Roman" panose="02020603050405020304" pitchFamily="18" charset="0"/>
                        </a:rPr>
                        <a:t>u.</a:t>
                      </a:r>
                      <a:endParaRPr lang="en-GB" altLang="en-US" sz="3200" dirty="0">
                        <a:solidFill>
                          <a:srgbClr val="000000"/>
                        </a:solidFill>
                        <a:latin typeface="Times New Roman" panose="02020603050405020304" pitchFamily="18" charset="0"/>
                        <a:ea typeface="Times New Roman" panose="02020603050405020304" pitchFamily="18" charset="0"/>
                      </a:endParaRPr>
                    </a:p>
                  </a:txBody>
                  <a:tcPr marT="45715" marB="4571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2"/>
                  </a:ext>
                </a:extLst>
              </a:tr>
              <a:tr h="9683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eaLnBrk="1" hangingPunct="1">
                        <a:buNone/>
                      </a:pPr>
                      <a:r>
                        <a:rPr sz="3200" dirty="0">
                          <a:solidFill>
                            <a:srgbClr val="000000"/>
                          </a:solidFill>
                          <a:latin typeface="Times New Roman" panose="02020603050405020304" pitchFamily="18" charset="0"/>
                          <a:cs typeface="Times New Roman" panose="02020603050405020304" pitchFamily="18" charset="0"/>
                        </a:rPr>
                        <a:t>C/ Phiến lá nhỏ, mô giậu phát triển, nhạt m</a:t>
                      </a:r>
                      <a:r>
                        <a:rPr sz="3200" dirty="0">
                          <a:solidFill>
                            <a:srgbClr val="000000"/>
                          </a:solidFill>
                          <a:latin typeface="Times New Roman" panose="02020603050405020304" pitchFamily="18" charset="0"/>
                          <a:ea typeface="Times New Roman" panose="02020603050405020304" pitchFamily="18" charset="0"/>
                        </a:rPr>
                        <a:t>à</a:t>
                      </a:r>
                      <a:r>
                        <a:rPr sz="3200" dirty="0">
                          <a:solidFill>
                            <a:srgbClr val="000000"/>
                          </a:solidFill>
                          <a:latin typeface="Times New Roman" panose="02020603050405020304" pitchFamily="18" charset="0"/>
                          <a:cs typeface="Times New Roman" panose="02020603050405020304" pitchFamily="18" charset="0"/>
                        </a:rPr>
                        <a:t>u.</a:t>
                      </a:r>
                      <a:endParaRPr lang="en-GB" altLang="en-US" sz="3200" dirty="0">
                        <a:solidFill>
                          <a:srgbClr val="000000"/>
                        </a:solidFill>
                        <a:latin typeface="Times New Roman" panose="02020603050405020304" pitchFamily="18" charset="0"/>
                        <a:ea typeface="Times New Roman" panose="02020603050405020304" pitchFamily="18" charset="0"/>
                      </a:endParaRPr>
                    </a:p>
                  </a:txBody>
                  <a:tcPr marT="45715" marB="4571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3"/>
                  </a:ext>
                </a:extLst>
              </a:tr>
              <a:tr h="9683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eaLnBrk="1" hangingPunct="1">
                        <a:buNone/>
                      </a:pPr>
                      <a:r>
                        <a:rPr sz="3200" dirty="0">
                          <a:solidFill>
                            <a:srgbClr val="000000"/>
                          </a:solidFill>
                          <a:latin typeface="Times New Roman" panose="02020603050405020304" pitchFamily="18" charset="0"/>
                          <a:cs typeface="Times New Roman" panose="02020603050405020304" pitchFamily="18" charset="0"/>
                        </a:rPr>
                        <a:t>D/ Phiến lá to, mô giậu kém phát triển, sậm m</a:t>
                      </a:r>
                      <a:r>
                        <a:rPr sz="3200" dirty="0">
                          <a:solidFill>
                            <a:srgbClr val="000000"/>
                          </a:solidFill>
                          <a:latin typeface="Times New Roman" panose="02020603050405020304" pitchFamily="18" charset="0"/>
                          <a:ea typeface="Times New Roman" panose="02020603050405020304" pitchFamily="18" charset="0"/>
                        </a:rPr>
                        <a:t>à</a:t>
                      </a:r>
                      <a:r>
                        <a:rPr sz="3200" dirty="0">
                          <a:solidFill>
                            <a:srgbClr val="000000"/>
                          </a:solidFill>
                          <a:latin typeface="Times New Roman" panose="02020603050405020304" pitchFamily="18" charset="0"/>
                          <a:cs typeface="Times New Roman" panose="02020603050405020304" pitchFamily="18" charset="0"/>
                        </a:rPr>
                        <a:t>u</a:t>
                      </a:r>
                      <a:endParaRPr lang="en-GB" altLang="en-US" sz="3200" dirty="0">
                        <a:solidFill>
                          <a:srgbClr val="000000"/>
                        </a:solidFill>
                        <a:latin typeface="Times New Roman" panose="02020603050405020304" pitchFamily="18" charset="0"/>
                        <a:ea typeface="Times New Roman" panose="02020603050405020304" pitchFamily="18" charset="0"/>
                      </a:endParaRPr>
                    </a:p>
                  </a:txBody>
                  <a:tcPr marT="45715" marB="4571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4"/>
                  </a:ext>
                </a:extLst>
              </a:tr>
            </a:tbl>
          </a:graphicData>
        </a:graphic>
      </p:graphicFrame>
      <p:sp>
        <p:nvSpPr>
          <p:cNvPr id="5" name="Oval 4"/>
          <p:cNvSpPr/>
          <p:nvPr/>
        </p:nvSpPr>
        <p:spPr>
          <a:xfrm>
            <a:off x="61913" y="4953000"/>
            <a:ext cx="685800" cy="68580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Table 22529"/>
          <p:cNvGraphicFramePr/>
          <p:nvPr/>
        </p:nvGraphicFramePr>
        <p:xfrm>
          <a:off x="152400" y="228600"/>
          <a:ext cx="8839200" cy="5876925"/>
        </p:xfrm>
        <a:graphic>
          <a:graphicData uri="http://schemas.openxmlformats.org/drawingml/2006/table">
            <a:tbl>
              <a:tblPr/>
              <a:tblGrid>
                <a:gridCol w="2209800">
                  <a:extLst>
                    <a:ext uri="{9D8B030D-6E8A-4147-A177-3AD203B41FA5}">
                      <a16:colId xmlns="" xmlns:a16="http://schemas.microsoft.com/office/drawing/2014/main" val="20000"/>
                    </a:ext>
                  </a:extLst>
                </a:gridCol>
                <a:gridCol w="2209800">
                  <a:extLst>
                    <a:ext uri="{9D8B030D-6E8A-4147-A177-3AD203B41FA5}">
                      <a16:colId xmlns="" xmlns:a16="http://schemas.microsoft.com/office/drawing/2014/main" val="20001"/>
                    </a:ext>
                  </a:extLst>
                </a:gridCol>
                <a:gridCol w="2209800">
                  <a:extLst>
                    <a:ext uri="{9D8B030D-6E8A-4147-A177-3AD203B41FA5}">
                      <a16:colId xmlns="" xmlns:a16="http://schemas.microsoft.com/office/drawing/2014/main" val="20002"/>
                    </a:ext>
                  </a:extLst>
                </a:gridCol>
                <a:gridCol w="2209800">
                  <a:extLst>
                    <a:ext uri="{9D8B030D-6E8A-4147-A177-3AD203B41FA5}">
                      <a16:colId xmlns="" xmlns:a16="http://schemas.microsoft.com/office/drawing/2014/main" val="20003"/>
                    </a:ext>
                  </a:extLst>
                </a:gridCol>
              </a:tblGrid>
              <a:tr h="1066800">
                <a:tc gridSpan="4">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eaLnBrk="1" hangingPunct="1">
                        <a:buNone/>
                      </a:pPr>
                      <a:r>
                        <a:rPr sz="3200" b="1" dirty="0">
                          <a:solidFill>
                            <a:srgbClr val="FF0000"/>
                          </a:solidFill>
                          <a:latin typeface="Times New Roman" panose="02020603050405020304" pitchFamily="18" charset="0"/>
                          <a:cs typeface="Times New Roman" panose="02020603050405020304" pitchFamily="18" charset="0"/>
                        </a:rPr>
                        <a:t>Câu 3: Câu n</a:t>
                      </a:r>
                      <a:r>
                        <a:rPr sz="3200" b="1" dirty="0">
                          <a:solidFill>
                            <a:srgbClr val="FF0000"/>
                          </a:solidFill>
                          <a:latin typeface="Times New Roman" panose="02020603050405020304" pitchFamily="18" charset="0"/>
                          <a:ea typeface="Times New Roman" panose="02020603050405020304" pitchFamily="18" charset="0"/>
                        </a:rPr>
                        <a:t>à</a:t>
                      </a:r>
                      <a:r>
                        <a:rPr sz="3200" b="1" dirty="0">
                          <a:solidFill>
                            <a:srgbClr val="FF0000"/>
                          </a:solidFill>
                          <a:latin typeface="Times New Roman" panose="02020603050405020304" pitchFamily="18" charset="0"/>
                          <a:cs typeface="Times New Roman" panose="02020603050405020304" pitchFamily="18" charset="0"/>
                        </a:rPr>
                        <a:t>o sau đây l</a:t>
                      </a:r>
                      <a:r>
                        <a:rPr sz="3200" b="1" dirty="0">
                          <a:solidFill>
                            <a:srgbClr val="FF0000"/>
                          </a:solidFill>
                          <a:latin typeface="Times New Roman" panose="02020603050405020304" pitchFamily="18" charset="0"/>
                          <a:ea typeface="Times New Roman" panose="02020603050405020304" pitchFamily="18" charset="0"/>
                        </a:rPr>
                        <a:t>à</a:t>
                      </a:r>
                      <a:r>
                        <a:rPr sz="3200" b="1" dirty="0">
                          <a:solidFill>
                            <a:srgbClr val="FF0000"/>
                          </a:solidFill>
                          <a:latin typeface="Times New Roman" panose="02020603050405020304" pitchFamily="18" charset="0"/>
                          <a:cs typeface="Times New Roman" panose="02020603050405020304" pitchFamily="18" charset="0"/>
                        </a:rPr>
                        <a:t> đúng khi nói về thực vật vùng ôn đới ?</a:t>
                      </a:r>
                      <a:endParaRPr lang="en-GB" alt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T="45714" marB="45714"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hMerge="1">
                  <a:txBody>
                    <a:bodyPr/>
                    <a:lstStyle/>
                    <a:p>
                      <a:endParaRPr lang="en-US"/>
                    </a:p>
                  </a:txBody>
                  <a:tcP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tcPr>
                </a:tc>
                <a:tc hMerge="1">
                  <a:txBody>
                    <a:bodyPr/>
                    <a:lstStyle/>
                    <a:p>
                      <a:endParaRPr lang="en-US"/>
                    </a:p>
                  </a:txBody>
                  <a:tcP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tcPr>
                </a:tc>
                <a:tc hMerge="1">
                  <a:txBody>
                    <a:bodyPr/>
                    <a:lstStyle/>
                    <a:p>
                      <a:endParaRPr lang="en-US"/>
                    </a:p>
                  </a:txBody>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tcPr>
                </a:tc>
                <a:extLst>
                  <a:ext uri="{0D108BD9-81ED-4DB2-BD59-A6C34878D82A}">
                    <a16:rowId xmlns="" xmlns:a16="http://schemas.microsoft.com/office/drawing/2014/main" val="10000"/>
                  </a:ext>
                </a:extLst>
              </a:tr>
              <a:tr h="968375">
                <a:tc gridSpan="4">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eaLnBrk="1" hangingPunct="1">
                        <a:buNone/>
                      </a:pPr>
                      <a:r>
                        <a:rPr sz="3200" dirty="0">
                          <a:solidFill>
                            <a:srgbClr val="000000"/>
                          </a:solidFill>
                          <a:latin typeface="Times New Roman" panose="02020603050405020304" pitchFamily="18" charset="0"/>
                          <a:cs typeface="Times New Roman" panose="02020603050405020304" pitchFamily="18" charset="0"/>
                        </a:rPr>
                        <a:t>1/ Thân cây có lớp bần d</a:t>
                      </a:r>
                      <a:r>
                        <a:rPr sz="3200" dirty="0">
                          <a:solidFill>
                            <a:srgbClr val="000000"/>
                          </a:solidFill>
                          <a:latin typeface="Times New Roman" panose="02020603050405020304" pitchFamily="18" charset="0"/>
                          <a:ea typeface="Times New Roman" panose="02020603050405020304" pitchFamily="18" charset="0"/>
                        </a:rPr>
                        <a:t>à</a:t>
                      </a:r>
                      <a:r>
                        <a:rPr sz="3200" dirty="0">
                          <a:solidFill>
                            <a:srgbClr val="000000"/>
                          </a:solidFill>
                          <a:latin typeface="Times New Roman" panose="02020603050405020304" pitchFamily="18" charset="0"/>
                          <a:cs typeface="Times New Roman" panose="02020603050405020304" pitchFamily="18" charset="0"/>
                        </a:rPr>
                        <a:t>y.</a:t>
                      </a:r>
                      <a:endParaRPr lang="en-GB" altLang="en-US" sz="3200" dirty="0">
                        <a:solidFill>
                          <a:srgbClr val="000000"/>
                        </a:solidFill>
                        <a:latin typeface="Times New Roman" panose="02020603050405020304" pitchFamily="18" charset="0"/>
                        <a:ea typeface="Times New Roman" panose="02020603050405020304" pitchFamily="18" charset="0"/>
                      </a:endParaRPr>
                    </a:p>
                  </a:txBody>
                  <a:tcPr marT="45714" marB="45714"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hMerge="1">
                  <a:txBody>
                    <a:bodyPr/>
                    <a:lstStyle/>
                    <a:p>
                      <a:endParaRPr lang="en-US"/>
                    </a:p>
                  </a:txBody>
                  <a:tcP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hMerge="1">
                  <a:txBody>
                    <a:bodyPr/>
                    <a:lstStyle/>
                    <a:p>
                      <a:endParaRPr lang="en-US"/>
                    </a:p>
                  </a:txBody>
                  <a:tcP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hMerge="1">
                  <a:txBody>
                    <a:bodyPr/>
                    <a:lstStyle/>
                    <a:p>
                      <a:endParaRPr lang="en-US"/>
                    </a:p>
                  </a:txBody>
                  <a:tcPr>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extLst>
                  <a:ext uri="{0D108BD9-81ED-4DB2-BD59-A6C34878D82A}">
                    <a16:rowId xmlns="" xmlns:a16="http://schemas.microsoft.com/office/drawing/2014/main" val="10001"/>
                  </a:ext>
                </a:extLst>
              </a:tr>
              <a:tr h="936625">
                <a:tc gridSpan="4">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eaLnBrk="1" hangingPunct="1">
                        <a:buNone/>
                      </a:pPr>
                      <a:r>
                        <a:rPr sz="3200" dirty="0">
                          <a:solidFill>
                            <a:srgbClr val="000000"/>
                          </a:solidFill>
                          <a:latin typeface="Times New Roman" panose="02020603050405020304" pitchFamily="18" charset="0"/>
                          <a:cs typeface="Times New Roman" panose="02020603050405020304" pitchFamily="18" charset="0"/>
                        </a:rPr>
                        <a:t>2/ Cây mọng nước, lá tiêu biến th</a:t>
                      </a:r>
                      <a:r>
                        <a:rPr sz="3200" dirty="0">
                          <a:solidFill>
                            <a:srgbClr val="000000"/>
                          </a:solidFill>
                          <a:latin typeface="Times New Roman" panose="02020603050405020304" pitchFamily="18" charset="0"/>
                          <a:ea typeface="Times New Roman" panose="02020603050405020304" pitchFamily="18" charset="0"/>
                        </a:rPr>
                        <a:t>à</a:t>
                      </a:r>
                      <a:r>
                        <a:rPr sz="3200" dirty="0">
                          <a:solidFill>
                            <a:srgbClr val="000000"/>
                          </a:solidFill>
                          <a:latin typeface="Times New Roman" panose="02020603050405020304" pitchFamily="18" charset="0"/>
                          <a:cs typeface="Times New Roman" panose="02020603050405020304" pitchFamily="18" charset="0"/>
                        </a:rPr>
                        <a:t>nh gai.</a:t>
                      </a:r>
                      <a:endParaRPr lang="en-GB" altLang="en-US" sz="3200" dirty="0">
                        <a:solidFill>
                          <a:srgbClr val="000000"/>
                        </a:solidFill>
                        <a:latin typeface="Times New Roman" panose="02020603050405020304" pitchFamily="18" charset="0"/>
                        <a:ea typeface="Times New Roman" panose="02020603050405020304" pitchFamily="18" charset="0"/>
                      </a:endParaRPr>
                    </a:p>
                  </a:txBody>
                  <a:tcPr marT="45714" marB="45714"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hMerge="1">
                  <a:txBody>
                    <a:bodyPr/>
                    <a:lstStyle/>
                    <a:p>
                      <a:endParaRPr lang="en-US"/>
                    </a:p>
                  </a:txBody>
                  <a:tcP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hMerge="1">
                  <a:txBody>
                    <a:bodyPr/>
                    <a:lstStyle/>
                    <a:p>
                      <a:endParaRPr lang="en-US"/>
                    </a:p>
                  </a:txBody>
                  <a:tcP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hMerge="1">
                  <a:txBody>
                    <a:bodyPr/>
                    <a:lstStyle/>
                    <a:p>
                      <a:endParaRPr lang="en-US"/>
                    </a:p>
                  </a:txBody>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extLst>
                  <a:ext uri="{0D108BD9-81ED-4DB2-BD59-A6C34878D82A}">
                    <a16:rowId xmlns="" xmlns:a16="http://schemas.microsoft.com/office/drawing/2014/main" val="10002"/>
                  </a:ext>
                </a:extLst>
              </a:tr>
              <a:tr h="968375">
                <a:tc gridSpan="4">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eaLnBrk="1" hangingPunct="1">
                        <a:buNone/>
                      </a:pPr>
                      <a:r>
                        <a:rPr sz="3200" dirty="0">
                          <a:solidFill>
                            <a:srgbClr val="000000"/>
                          </a:solidFill>
                          <a:latin typeface="Times New Roman" panose="02020603050405020304" pitchFamily="18" charset="0"/>
                          <a:cs typeface="Times New Roman" panose="02020603050405020304" pitchFamily="18" charset="0"/>
                        </a:rPr>
                        <a:t>3/ Tầng cutin của lá d</a:t>
                      </a:r>
                      <a:r>
                        <a:rPr sz="3200" dirty="0">
                          <a:solidFill>
                            <a:srgbClr val="000000"/>
                          </a:solidFill>
                          <a:latin typeface="Times New Roman" panose="02020603050405020304" pitchFamily="18" charset="0"/>
                          <a:ea typeface="Times New Roman" panose="02020603050405020304" pitchFamily="18" charset="0"/>
                        </a:rPr>
                        <a:t>à</a:t>
                      </a:r>
                      <a:r>
                        <a:rPr sz="3200" dirty="0">
                          <a:solidFill>
                            <a:srgbClr val="000000"/>
                          </a:solidFill>
                          <a:latin typeface="Times New Roman" panose="02020603050405020304" pitchFamily="18" charset="0"/>
                          <a:cs typeface="Times New Roman" panose="02020603050405020304" pitchFamily="18" charset="0"/>
                        </a:rPr>
                        <a:t>y để hạn chế thoát hơi nước.</a:t>
                      </a:r>
                      <a:endParaRPr lang="en-GB" altLang="en-US" sz="3200" dirty="0">
                        <a:solidFill>
                          <a:srgbClr val="000000"/>
                        </a:solidFill>
                        <a:latin typeface="Times New Roman" panose="02020603050405020304" pitchFamily="18" charset="0"/>
                        <a:ea typeface="Times New Roman" panose="02020603050405020304" pitchFamily="18" charset="0"/>
                      </a:endParaRPr>
                    </a:p>
                  </a:txBody>
                  <a:tcPr marT="45714" marB="45714"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hMerge="1">
                  <a:txBody>
                    <a:bodyPr/>
                    <a:lstStyle/>
                    <a:p>
                      <a:endParaRPr lang="en-US"/>
                    </a:p>
                  </a:txBody>
                  <a:tcP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hMerge="1">
                  <a:txBody>
                    <a:bodyPr/>
                    <a:lstStyle/>
                    <a:p>
                      <a:endParaRPr lang="en-US"/>
                    </a:p>
                  </a:txBody>
                  <a:tcP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hMerge="1">
                  <a:txBody>
                    <a:bodyPr/>
                    <a:lstStyle/>
                    <a:p>
                      <a:endParaRPr lang="en-US"/>
                    </a:p>
                  </a:txBody>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extLst>
                  <a:ext uri="{0D108BD9-81ED-4DB2-BD59-A6C34878D82A}">
                    <a16:rowId xmlns="" xmlns:a16="http://schemas.microsoft.com/office/drawing/2014/main" val="10003"/>
                  </a:ext>
                </a:extLst>
              </a:tr>
              <a:tr h="968375">
                <a:tc gridSpan="4">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eaLnBrk="1" hangingPunct="1">
                        <a:buNone/>
                      </a:pPr>
                      <a:r>
                        <a:rPr sz="3200" dirty="0">
                          <a:solidFill>
                            <a:srgbClr val="000000"/>
                          </a:solidFill>
                          <a:latin typeface="Times New Roman" panose="02020603050405020304" pitchFamily="18" charset="0"/>
                          <a:cs typeface="Times New Roman" panose="02020603050405020304" pitchFamily="18" charset="0"/>
                        </a:rPr>
                        <a:t>4/ Rụng lá khi nhiệt độ môi trường xuống thấp.</a:t>
                      </a:r>
                      <a:endParaRPr lang="en-GB" altLang="en-US" sz="3200" dirty="0">
                        <a:solidFill>
                          <a:srgbClr val="000000"/>
                        </a:solidFill>
                        <a:latin typeface="Times New Roman" panose="02020603050405020304" pitchFamily="18" charset="0"/>
                        <a:ea typeface="Times New Roman" panose="02020603050405020304" pitchFamily="18" charset="0"/>
                      </a:endParaRPr>
                    </a:p>
                  </a:txBody>
                  <a:tcPr marT="45714" marB="45714"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hMerge="1">
                  <a:txBody>
                    <a:bodyPr/>
                    <a:lstStyle/>
                    <a:p>
                      <a:endParaRPr lang="en-US"/>
                    </a:p>
                  </a:txBody>
                  <a:tcP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hMerge="1">
                  <a:txBody>
                    <a:bodyPr/>
                    <a:lstStyle/>
                    <a:p>
                      <a:endParaRPr lang="en-US"/>
                    </a:p>
                  </a:txBody>
                  <a:tcP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hMerge="1">
                  <a:txBody>
                    <a:bodyPr/>
                    <a:lstStyle/>
                    <a:p>
                      <a:endParaRPr lang="en-US"/>
                    </a:p>
                  </a:txBody>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extLst>
                  <a:ext uri="{0D108BD9-81ED-4DB2-BD59-A6C34878D82A}">
                    <a16:rowId xmlns="" xmlns:a16="http://schemas.microsoft.com/office/drawing/2014/main" val="10004"/>
                  </a:ext>
                </a:extLst>
              </a:tr>
              <a:tr h="9683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eaLnBrk="1" hangingPunct="1">
                        <a:buNone/>
                      </a:pPr>
                      <a:r>
                        <a:rPr sz="3200" dirty="0">
                          <a:solidFill>
                            <a:srgbClr val="000000"/>
                          </a:solidFill>
                          <a:latin typeface="Times New Roman" panose="02020603050405020304" pitchFamily="18" charset="0"/>
                          <a:cs typeface="Times New Roman" panose="02020603050405020304" pitchFamily="18" charset="0"/>
                        </a:rPr>
                        <a:t>A. 1; 3</a:t>
                      </a:r>
                      <a:endParaRPr lang="en-GB" altLang="en-US" sz="3200" dirty="0">
                        <a:solidFill>
                          <a:srgbClr val="000000"/>
                        </a:solidFill>
                        <a:latin typeface="Times New Roman" panose="02020603050405020304" pitchFamily="18" charset="0"/>
                        <a:ea typeface="Times New Roman" panose="02020603050405020304" pitchFamily="18" charset="0"/>
                      </a:endParaRPr>
                    </a:p>
                  </a:txBody>
                  <a:tcPr marT="45714" marB="45714"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eaLnBrk="1" hangingPunct="1">
                        <a:buNone/>
                      </a:pPr>
                      <a:r>
                        <a:rPr sz="3200" dirty="0">
                          <a:solidFill>
                            <a:srgbClr val="000000"/>
                          </a:solidFill>
                          <a:latin typeface="Times New Roman" panose="02020603050405020304" pitchFamily="18" charset="0"/>
                          <a:cs typeface="Times New Roman" panose="02020603050405020304" pitchFamily="18" charset="0"/>
                        </a:rPr>
                        <a:t>B. 1; 3; 4</a:t>
                      </a:r>
                      <a:endParaRPr lang="en-GB" altLang="en-US" sz="3200" dirty="0">
                        <a:solidFill>
                          <a:srgbClr val="000000"/>
                        </a:solidFill>
                        <a:latin typeface="Times New Roman" panose="02020603050405020304" pitchFamily="18" charset="0"/>
                        <a:ea typeface="Times New Roman" panose="02020603050405020304" pitchFamily="18" charset="0"/>
                      </a:endParaRPr>
                    </a:p>
                  </a:txBody>
                  <a:tcPr marT="45714" marB="45714"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eaLnBrk="1" hangingPunct="1">
                        <a:buNone/>
                      </a:pPr>
                      <a:r>
                        <a:rPr sz="3200" dirty="0">
                          <a:solidFill>
                            <a:srgbClr val="000000"/>
                          </a:solidFill>
                          <a:latin typeface="Times New Roman" panose="02020603050405020304" pitchFamily="18" charset="0"/>
                          <a:cs typeface="Times New Roman" panose="02020603050405020304" pitchFamily="18" charset="0"/>
                        </a:rPr>
                        <a:t>C. 2; 4</a:t>
                      </a:r>
                      <a:endParaRPr lang="en-GB" altLang="en-US" sz="3200" dirty="0">
                        <a:solidFill>
                          <a:srgbClr val="000000"/>
                        </a:solidFill>
                        <a:latin typeface="Times New Roman" panose="02020603050405020304" pitchFamily="18" charset="0"/>
                        <a:ea typeface="Times New Roman" panose="02020603050405020304" pitchFamily="18" charset="0"/>
                      </a:endParaRPr>
                    </a:p>
                  </a:txBody>
                  <a:tcPr marT="45714" marB="45714"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eaLnBrk="1" hangingPunct="1">
                        <a:buNone/>
                      </a:pPr>
                      <a:r>
                        <a:rPr sz="3200" dirty="0">
                          <a:solidFill>
                            <a:srgbClr val="000000"/>
                          </a:solidFill>
                          <a:latin typeface="Times New Roman" panose="02020603050405020304" pitchFamily="18" charset="0"/>
                          <a:cs typeface="Times New Roman" panose="02020603050405020304" pitchFamily="18" charset="0"/>
                        </a:rPr>
                        <a:t>D. 1; 4</a:t>
                      </a:r>
                      <a:endParaRPr lang="en-GB" altLang="en-US" sz="3200" dirty="0">
                        <a:solidFill>
                          <a:srgbClr val="000000"/>
                        </a:solidFill>
                        <a:latin typeface="Times New Roman" panose="02020603050405020304" pitchFamily="18" charset="0"/>
                        <a:ea typeface="Times New Roman" panose="02020603050405020304" pitchFamily="18" charset="0"/>
                      </a:endParaRPr>
                    </a:p>
                  </a:txBody>
                  <a:tcPr marT="45714" marB="45714"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5"/>
                  </a:ext>
                </a:extLst>
              </a:tr>
            </a:tbl>
          </a:graphicData>
        </a:graphic>
      </p:graphicFrame>
      <p:sp>
        <p:nvSpPr>
          <p:cNvPr id="5" name="Oval 4"/>
          <p:cNvSpPr/>
          <p:nvPr/>
        </p:nvSpPr>
        <p:spPr>
          <a:xfrm>
            <a:off x="7086600" y="5334000"/>
            <a:ext cx="685800" cy="68580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p:nvPr/>
        </p:nvSpPr>
        <p:spPr>
          <a:xfrm>
            <a:off x="1295400" y="609600"/>
            <a:ext cx="6934200" cy="521970"/>
          </a:xfrm>
          <a:prstGeom prst="rect">
            <a:avLst/>
          </a:prstGeom>
          <a:noFill/>
          <a:ln w="9525">
            <a:noFill/>
          </a:ln>
        </p:spPr>
        <p:txBody>
          <a:bodyPr>
            <a:spAutoFit/>
          </a:bodyPr>
          <a:lstStyle/>
          <a:p>
            <a:pPr algn="ctr" eaLnBrk="1" hangingPunct="1">
              <a:spcBef>
                <a:spcPct val="50000"/>
              </a:spcBef>
            </a:pPr>
            <a:r>
              <a:rPr lang="en-US" altLang="en-GB" sz="2800" dirty="0">
                <a:solidFill>
                  <a:srgbClr val="CC0099"/>
                </a:solidFill>
                <a:latin typeface="Times New Roman" panose="02020603050405020304" pitchFamily="18" charset="0"/>
              </a:rPr>
              <a:t>HƯỚNG DẪN VỀ NHÀ</a:t>
            </a:r>
          </a:p>
        </p:txBody>
      </p:sp>
      <p:sp>
        <p:nvSpPr>
          <p:cNvPr id="33796" name="Text Box 4"/>
          <p:cNvSpPr txBox="1"/>
          <p:nvPr/>
        </p:nvSpPr>
        <p:spPr>
          <a:xfrm>
            <a:off x="533400" y="1447800"/>
            <a:ext cx="8305800" cy="2228850"/>
          </a:xfrm>
          <a:prstGeom prst="rect">
            <a:avLst/>
          </a:prstGeom>
          <a:noFill/>
          <a:ln w="9525">
            <a:noFill/>
          </a:ln>
        </p:spPr>
        <p:txBody>
          <a:bodyPr>
            <a:spAutoFit/>
          </a:bodyPr>
          <a:lstStyle/>
          <a:p>
            <a:pPr eaLnBrk="1" hangingPunct="1">
              <a:spcBef>
                <a:spcPct val="50000"/>
              </a:spcBef>
              <a:buChar char="-"/>
            </a:pPr>
            <a:r>
              <a:rPr lang="en-US" altLang="en-US" sz="2800" dirty="0">
                <a:solidFill>
                  <a:srgbClr val="0000CC"/>
                </a:solidFill>
                <a:latin typeface="Times New Roman" panose="02020603050405020304" pitchFamily="18" charset="0"/>
              </a:rPr>
              <a:t> Học bài trả lời câu hỏi SGK</a:t>
            </a:r>
          </a:p>
          <a:p>
            <a:pPr eaLnBrk="1" hangingPunct="1">
              <a:spcBef>
                <a:spcPct val="50000"/>
              </a:spcBef>
              <a:buChar char="-"/>
            </a:pPr>
            <a:r>
              <a:rPr lang="en-US" altLang="en-US" sz="2800" dirty="0">
                <a:solidFill>
                  <a:srgbClr val="0000CC"/>
                </a:solidFill>
                <a:latin typeface="Times New Roman" panose="02020603050405020304" pitchFamily="18" charset="0"/>
              </a:rPr>
              <a:t> Đọc phần em có biết trang 129</a:t>
            </a:r>
          </a:p>
          <a:p>
            <a:pPr eaLnBrk="1" hangingPunct="1">
              <a:spcBef>
                <a:spcPct val="50000"/>
              </a:spcBef>
              <a:buChar char="-"/>
            </a:pPr>
            <a:r>
              <a:rPr lang="en-US" altLang="en-US" sz="2800" dirty="0">
                <a:solidFill>
                  <a:srgbClr val="0000CC"/>
                </a:solidFill>
                <a:latin typeface="Times New Roman" panose="02020603050405020304" pitchFamily="18" charset="0"/>
              </a:rPr>
              <a:t> Xem trước bài 44 :</a:t>
            </a:r>
            <a:r>
              <a:rPr lang="en-US" altLang="en-US" sz="2800" dirty="0">
                <a:solidFill>
                  <a:srgbClr val="FF0000"/>
                </a:solidFill>
                <a:latin typeface="Times New Roman" panose="02020603050405020304" pitchFamily="18" charset="0"/>
              </a:rPr>
              <a:t>Ảnh hưởng lẫn nhau giữa các sinh vật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3796">
                                            <p:txEl>
                                              <p:pRg st="2" end="2"/>
                                            </p:txEl>
                                          </p:spTgt>
                                        </p:tgtEl>
                                        <p:attrNameLst>
                                          <p:attrName>style.visibility</p:attrName>
                                        </p:attrNameLst>
                                      </p:cBhvr>
                                      <p:to>
                                        <p:strVal val="visible"/>
                                      </p:to>
                                    </p:set>
                                    <p:animEffect transition="in" filter="box(in)">
                                      <p:cBhvr>
                                        <p:cTn id="7" dur="500"/>
                                        <p:tgtEl>
                                          <p:spTgt spid="337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0"/>
          <p:cNvSpPr txBox="1"/>
          <p:nvPr/>
        </p:nvSpPr>
        <p:spPr>
          <a:xfrm>
            <a:off x="41275" y="6350"/>
            <a:ext cx="4206875" cy="400050"/>
          </a:xfrm>
          <a:prstGeom prst="rect">
            <a:avLst/>
          </a:prstGeom>
          <a:solidFill>
            <a:srgbClr val="B9CDE5"/>
          </a:solidFill>
          <a:ln w="9525">
            <a:noFill/>
          </a:ln>
        </p:spPr>
        <p:txBody>
          <a:bodyPr anchor="t" anchorCtr="0">
            <a:spAutoFit/>
          </a:bodyPr>
          <a:lstStyle/>
          <a:p>
            <a:pPr algn="ctr">
              <a:spcBef>
                <a:spcPct val="50000"/>
              </a:spcBef>
            </a:pPr>
            <a:r>
              <a:rPr lang="en-US" sz="2000" b="1" dirty="0">
                <a:latin typeface="Times New Roman" panose="02020603050405020304" pitchFamily="18" charset="0"/>
              </a:rPr>
              <a:t>Cây sống nơi ẩm ướt, thiếu ánh sáng</a:t>
            </a:r>
            <a:endParaRPr lang="en-US" sz="2000" b="1" dirty="0">
              <a:latin typeface="Times New Roman" panose="02020603050405020304" pitchFamily="18" charset="0"/>
              <a:ea typeface="Times New Roman" panose="02020603050405020304" pitchFamily="18" charset="0"/>
            </a:endParaRPr>
          </a:p>
        </p:txBody>
      </p:sp>
      <p:sp>
        <p:nvSpPr>
          <p:cNvPr id="16386" name="Text Box 11"/>
          <p:cNvSpPr txBox="1"/>
          <p:nvPr/>
        </p:nvSpPr>
        <p:spPr>
          <a:xfrm>
            <a:off x="4584700" y="22225"/>
            <a:ext cx="4330700" cy="400050"/>
          </a:xfrm>
          <a:prstGeom prst="rect">
            <a:avLst/>
          </a:prstGeom>
          <a:solidFill>
            <a:srgbClr val="B9CDE5"/>
          </a:solidFill>
          <a:ln w="9525">
            <a:noFill/>
          </a:ln>
        </p:spPr>
        <p:txBody>
          <a:bodyPr anchor="t" anchorCtr="0">
            <a:spAutoFit/>
          </a:bodyPr>
          <a:lstStyle/>
          <a:p>
            <a:pPr algn="ctr">
              <a:spcBef>
                <a:spcPct val="50000"/>
              </a:spcBef>
            </a:pPr>
            <a:r>
              <a:rPr lang="en-US" sz="2000" b="1" dirty="0">
                <a:latin typeface="Times New Roman" panose="02020603050405020304" pitchFamily="18" charset="0"/>
              </a:rPr>
              <a:t>Cây sống nơi ẩm ướt, nhiều ánh sáng </a:t>
            </a:r>
            <a:endParaRPr lang="en-US" sz="2000" b="1" dirty="0">
              <a:latin typeface="Times New Roman" panose="02020603050405020304" pitchFamily="18" charset="0"/>
              <a:ea typeface="Times New Roman" panose="02020603050405020304" pitchFamily="18" charset="0"/>
            </a:endParaRPr>
          </a:p>
        </p:txBody>
      </p:sp>
      <p:pic>
        <p:nvPicPr>
          <p:cNvPr id="10" name="Picture 2" descr="C:\Users\Admin.Admin-PC\Downloads\Alocasia Macrorrhizos Stingra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647" y="540434"/>
            <a:ext cx="1942953" cy="2583766"/>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6388" name="Picture 7" descr="C:\Users\Administrator\Desktop\fuk65E_simg_de2fe0_500x500_maxb.jpg"/>
          <p:cNvPicPr>
            <a:picLocks noChangeAspect="1"/>
          </p:cNvPicPr>
          <p:nvPr/>
        </p:nvPicPr>
        <p:blipFill>
          <a:blip r:embed="rId3"/>
          <a:stretch>
            <a:fillRect/>
          </a:stretch>
        </p:blipFill>
        <p:spPr>
          <a:xfrm>
            <a:off x="2171700" y="517525"/>
            <a:ext cx="2413000" cy="2606675"/>
          </a:xfrm>
          <a:prstGeom prst="rect">
            <a:avLst/>
          </a:prstGeom>
          <a:noFill/>
          <a:ln w="9525">
            <a:noFill/>
          </a:ln>
        </p:spPr>
      </p:pic>
      <p:pic>
        <p:nvPicPr>
          <p:cNvPr id="16389" name="Picture 3" descr="Untitled_718.png"/>
          <p:cNvPicPr>
            <a:picLocks noChangeAspect="1"/>
          </p:cNvPicPr>
          <p:nvPr/>
        </p:nvPicPr>
        <p:blipFill>
          <a:blip r:embed="rId4"/>
          <a:stretch>
            <a:fillRect/>
          </a:stretch>
        </p:blipFill>
        <p:spPr>
          <a:xfrm>
            <a:off x="4648200" y="539750"/>
            <a:ext cx="4343400" cy="2673350"/>
          </a:xfrm>
          <a:prstGeom prst="rect">
            <a:avLst/>
          </a:prstGeom>
          <a:noFill/>
          <a:ln w="9525">
            <a:noFill/>
          </a:ln>
        </p:spPr>
      </p:pic>
      <p:sp>
        <p:nvSpPr>
          <p:cNvPr id="16390" name="TextBox 2"/>
          <p:cNvSpPr txBox="1"/>
          <p:nvPr/>
        </p:nvSpPr>
        <p:spPr>
          <a:xfrm>
            <a:off x="1295400" y="2819400"/>
            <a:ext cx="1371600" cy="369888"/>
          </a:xfrm>
          <a:prstGeom prst="rect">
            <a:avLst/>
          </a:prstGeom>
          <a:noFill/>
          <a:ln w="9525">
            <a:noFill/>
          </a:ln>
        </p:spPr>
        <p:txBody>
          <a:bodyPr anchor="t" anchorCtr="0">
            <a:spAutoFit/>
          </a:bodyPr>
          <a:lstStyle/>
          <a:p>
            <a:r>
              <a:rPr lang="en-US" b="1" dirty="0">
                <a:solidFill>
                  <a:schemeClr val="bg1"/>
                </a:solidFill>
                <a:latin typeface="Times New Roman" panose="02020603050405020304" pitchFamily="18" charset="0"/>
              </a:rPr>
              <a:t>Cây ráy</a:t>
            </a:r>
            <a:endParaRPr lang="vi-VN" altLang="x-none" b="1" dirty="0">
              <a:solidFill>
                <a:schemeClr val="bg1"/>
              </a:solidFill>
              <a:latin typeface="Times New Roman" panose="02020603050405020304" pitchFamily="18" charset="0"/>
              <a:ea typeface="Times New Roman" panose="02020603050405020304" pitchFamily="18" charset="0"/>
            </a:endParaRPr>
          </a:p>
        </p:txBody>
      </p:sp>
      <p:sp>
        <p:nvSpPr>
          <p:cNvPr id="16391" name="TextBox 13"/>
          <p:cNvSpPr txBox="1"/>
          <p:nvPr/>
        </p:nvSpPr>
        <p:spPr>
          <a:xfrm>
            <a:off x="3200400" y="2743200"/>
            <a:ext cx="1371600" cy="369888"/>
          </a:xfrm>
          <a:prstGeom prst="rect">
            <a:avLst/>
          </a:prstGeom>
          <a:noFill/>
          <a:ln w="9525">
            <a:noFill/>
          </a:ln>
        </p:spPr>
        <p:txBody>
          <a:bodyPr anchor="t" anchorCtr="0">
            <a:spAutoFit/>
          </a:bodyPr>
          <a:lstStyle/>
          <a:p>
            <a:r>
              <a:rPr lang="en-US" b="1" dirty="0">
                <a:solidFill>
                  <a:srgbClr val="FFFF00"/>
                </a:solidFill>
                <a:latin typeface="Times New Roman" panose="02020603050405020304" pitchFamily="18" charset="0"/>
              </a:rPr>
              <a:t>Cây lan ý</a:t>
            </a:r>
            <a:endParaRPr lang="vi-VN" altLang="x-none" b="1" dirty="0">
              <a:solidFill>
                <a:srgbClr val="FFFF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76200" y="3213100"/>
            <a:ext cx="4495800" cy="831850"/>
          </a:xfrm>
          <a:prstGeom prst="rect">
            <a:avLst/>
          </a:prstGeom>
          <a:noFill/>
          <a:ln w="9525">
            <a:noFill/>
          </a:ln>
        </p:spPr>
        <p:txBody>
          <a:bodyPr anchor="t" anchorCtr="0">
            <a:spAutoFit/>
          </a:bodyPr>
          <a:lstStyle/>
          <a:p>
            <a:pPr marL="285750" indent="-285750">
              <a:buChar char="-"/>
            </a:pPr>
            <a:r>
              <a:rPr lang="en-US" sz="2400" dirty="0">
                <a:latin typeface="Times New Roman" panose="02020603050405020304" pitchFamily="18" charset="0"/>
              </a:rPr>
              <a:t>Phiến lá mỏng, bản lá rộng, </a:t>
            </a:r>
          </a:p>
          <a:p>
            <a:pPr marL="285750" indent="-285750">
              <a:buChar char="-"/>
            </a:pPr>
            <a:r>
              <a:rPr lang="en-US" sz="2400" dirty="0">
                <a:latin typeface="Times New Roman" panose="02020603050405020304" pitchFamily="18" charset="0"/>
              </a:rPr>
              <a:t>Mô giậu kém phát triển. </a:t>
            </a:r>
            <a:endParaRPr lang="en-US" sz="2400" dirty="0">
              <a:latin typeface="Times New Roman" panose="02020603050405020304" pitchFamily="18" charset="0"/>
              <a:ea typeface="Times New Roman" panose="02020603050405020304" pitchFamily="18" charset="0"/>
            </a:endParaRPr>
          </a:p>
        </p:txBody>
      </p:sp>
      <p:sp>
        <p:nvSpPr>
          <p:cNvPr id="15" name="Rectangle 14"/>
          <p:cNvSpPr/>
          <p:nvPr/>
        </p:nvSpPr>
        <p:spPr>
          <a:xfrm>
            <a:off x="4572000" y="3276600"/>
            <a:ext cx="4495800" cy="830263"/>
          </a:xfrm>
          <a:prstGeom prst="rect">
            <a:avLst/>
          </a:prstGeom>
          <a:noFill/>
          <a:ln w="9525">
            <a:noFill/>
          </a:ln>
        </p:spPr>
        <p:txBody>
          <a:bodyPr anchor="t" anchorCtr="0">
            <a:spAutoFit/>
          </a:bodyPr>
          <a:lstStyle/>
          <a:p>
            <a:pPr marL="285750" indent="-285750">
              <a:buChar char="-"/>
            </a:pPr>
            <a:r>
              <a:rPr lang="en-US" sz="2400" dirty="0">
                <a:latin typeface="Times New Roman" panose="02020603050405020304" pitchFamily="18" charset="0"/>
              </a:rPr>
              <a:t>Phiến lá mỏng, bản lá hẹp, </a:t>
            </a:r>
          </a:p>
          <a:p>
            <a:pPr marL="285750" indent="-285750">
              <a:buChar char="-"/>
            </a:pPr>
            <a:r>
              <a:rPr lang="en-US" sz="2400" dirty="0">
                <a:latin typeface="Times New Roman" panose="02020603050405020304" pitchFamily="18" charset="0"/>
              </a:rPr>
              <a:t>Mô giậu phát triển. </a:t>
            </a:r>
            <a:endParaRPr lang="en-US" sz="2400" dirty="0">
              <a:latin typeface="Times New Roman" panose="02020603050405020304" pitchFamily="18" charset="0"/>
              <a:ea typeface="Times New Roman" panose="02020603050405020304" pitchFamily="18" charset="0"/>
            </a:endParaRPr>
          </a:p>
        </p:txBody>
      </p:sp>
      <p:grpSp>
        <p:nvGrpSpPr>
          <p:cNvPr id="16394" name="Group 5"/>
          <p:cNvGrpSpPr/>
          <p:nvPr/>
        </p:nvGrpSpPr>
        <p:grpSpPr>
          <a:xfrm>
            <a:off x="76200" y="4106863"/>
            <a:ext cx="4191000" cy="2628900"/>
            <a:chOff x="76200" y="4267200"/>
            <a:chExt cx="4191000" cy="2468293"/>
          </a:xfrm>
        </p:grpSpPr>
        <p:pic>
          <p:nvPicPr>
            <p:cNvPr id="16" name="Picture 3" descr="C:\Users\Admin.Admin-PC\Downloads\San Pedro Cactus Flower iPa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4343399"/>
              <a:ext cx="1943100" cy="2362199"/>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6396" name="Picture 7" descr="P1000512"/>
            <p:cNvPicPr>
              <a:picLocks noChangeAspect="1"/>
            </p:cNvPicPr>
            <p:nvPr/>
          </p:nvPicPr>
          <p:blipFill>
            <a:blip r:embed="rId6"/>
            <a:stretch>
              <a:fillRect/>
            </a:stretch>
          </p:blipFill>
          <p:spPr>
            <a:xfrm>
              <a:off x="2190750" y="4267200"/>
              <a:ext cx="2076450" cy="2468293"/>
            </a:xfrm>
            <a:prstGeom prst="rect">
              <a:avLst/>
            </a:prstGeom>
            <a:noFill/>
            <a:ln w="9525">
              <a:noFill/>
            </a:ln>
          </p:spPr>
        </p:pic>
        <p:sp>
          <p:nvSpPr>
            <p:cNvPr id="16397" name="Text Box 21"/>
            <p:cNvSpPr txBox="1"/>
            <p:nvPr/>
          </p:nvSpPr>
          <p:spPr>
            <a:xfrm>
              <a:off x="76200" y="4267200"/>
              <a:ext cx="4171950" cy="523875"/>
            </a:xfrm>
            <a:prstGeom prst="rect">
              <a:avLst/>
            </a:prstGeom>
            <a:noFill/>
            <a:ln w="9525">
              <a:noFill/>
            </a:ln>
          </p:spPr>
          <p:txBody>
            <a:bodyPr anchor="t" anchorCtr="0">
              <a:spAutoFit/>
            </a:bodyPr>
            <a:lstStyle/>
            <a:p>
              <a:pPr algn="ctr">
                <a:spcBef>
                  <a:spcPct val="50000"/>
                </a:spcBef>
              </a:pPr>
              <a:r>
                <a:rPr lang="en-US" sz="2800" b="1" dirty="0">
                  <a:solidFill>
                    <a:schemeClr val="bg1"/>
                  </a:solidFill>
                  <a:latin typeface="Times New Roman" panose="02020603050405020304" pitchFamily="18" charset="0"/>
                </a:rPr>
                <a:t>Nhóm thực </a:t>
              </a:r>
              <a:r>
                <a:rPr lang="en-US" sz="2800" b="1" dirty="0">
                  <a:solidFill>
                    <a:srgbClr val="FF0000"/>
                  </a:solidFill>
                  <a:latin typeface="Times New Roman" panose="02020603050405020304" pitchFamily="18" charset="0"/>
                </a:rPr>
                <a:t>chịu hạn</a:t>
              </a:r>
              <a:endParaRPr lang="en-US" sz="2800" b="1" dirty="0">
                <a:solidFill>
                  <a:srgbClr val="FF0000"/>
                </a:solidFill>
                <a:latin typeface="Times New Roman" panose="02020603050405020304" pitchFamily="18" charset="0"/>
                <a:ea typeface="Times New Roman" panose="02020603050405020304" pitchFamily="18" charset="0"/>
              </a:endParaRPr>
            </a:p>
          </p:txBody>
        </p:sp>
      </p:grpSp>
      <p:sp>
        <p:nvSpPr>
          <p:cNvPr id="5" name="Rectangle 4"/>
          <p:cNvSpPr/>
          <p:nvPr/>
        </p:nvSpPr>
        <p:spPr>
          <a:xfrm>
            <a:off x="4648200" y="4854575"/>
            <a:ext cx="4267200" cy="1200150"/>
          </a:xfrm>
          <a:prstGeom prst="rect">
            <a:avLst/>
          </a:prstGeom>
          <a:noFill/>
          <a:ln w="9525">
            <a:noFill/>
          </a:ln>
        </p:spPr>
        <p:txBody>
          <a:bodyPr anchor="t" anchorCtr="0">
            <a:spAutoFit/>
          </a:bodyPr>
          <a:lstStyle/>
          <a:p>
            <a:pPr marL="285750" indent="-285750" algn="just">
              <a:buChar char="-"/>
            </a:pPr>
            <a:r>
              <a:rPr lang="en-US" sz="2400" dirty="0">
                <a:latin typeface="Times New Roman" panose="02020603050405020304" pitchFamily="18" charset="0"/>
              </a:rPr>
              <a:t>Cơ thể mọng nước</a:t>
            </a:r>
          </a:p>
          <a:p>
            <a:pPr marL="285750" indent="-285750" algn="just">
              <a:buChar char="-"/>
            </a:pPr>
            <a:r>
              <a:rPr lang="en-US" sz="2400" dirty="0">
                <a:latin typeface="Times New Roman" panose="02020603050405020304" pitchFamily="18" charset="0"/>
              </a:rPr>
              <a:t>Lá v</a:t>
            </a:r>
            <a:r>
              <a:rPr lang="en-US" sz="2400" dirty="0">
                <a:latin typeface="Times New Roman" panose="02020603050405020304" pitchFamily="18" charset="0"/>
                <a:ea typeface="Times New Roman" panose="02020603050405020304" pitchFamily="18" charset="0"/>
              </a:rPr>
              <a:t>à</a:t>
            </a:r>
            <a:r>
              <a:rPr lang="en-US" sz="2400" dirty="0">
                <a:latin typeface="Times New Roman" panose="02020603050405020304" pitchFamily="18" charset="0"/>
              </a:rPr>
              <a:t> thân tiêu giảm, lá biến th</a:t>
            </a:r>
            <a:r>
              <a:rPr lang="en-US" sz="2400" dirty="0">
                <a:latin typeface="Times New Roman" panose="02020603050405020304" pitchFamily="18" charset="0"/>
                <a:ea typeface="Times New Roman" panose="02020603050405020304" pitchFamily="18" charset="0"/>
              </a:rPr>
              <a:t>à</a:t>
            </a:r>
            <a:r>
              <a:rPr lang="en-US" sz="2400" dirty="0">
                <a:latin typeface="Times New Roman" panose="02020603050405020304" pitchFamily="18" charset="0"/>
              </a:rPr>
              <a:t>nh gai.</a:t>
            </a:r>
            <a:endParaRPr lang="vi-VN" altLang="x-none" sz="2400" dirty="0">
              <a:latin typeface="Calibri" panose="020F0502020204030204" charset="0"/>
            </a:endParaRPr>
          </a:p>
        </p:txBody>
      </p:sp>
      <p:sp>
        <p:nvSpPr>
          <p:cNvPr id="20" name="TextBox 19"/>
          <p:cNvSpPr txBox="1"/>
          <p:nvPr/>
        </p:nvSpPr>
        <p:spPr>
          <a:xfrm>
            <a:off x="4657344" y="3451081"/>
            <a:ext cx="3886200" cy="2806987"/>
          </a:xfrm>
          <a:prstGeom prst="rect">
            <a:avLst/>
          </a:prstGeom>
          <a:noFill/>
          <a:ln w="9525">
            <a:noFill/>
          </a:ln>
        </p:spPr>
        <p:txBody>
          <a:bodyPr wrap="square" anchor="t" anchorCtr="0">
            <a:spAutoFit/>
          </a:bodyPr>
          <a:lstStyle/>
          <a:p>
            <a:pPr algn="ctr">
              <a:lnSpc>
                <a:spcPct val="150000"/>
              </a:lnSpc>
            </a:pPr>
            <a:r>
              <a:rPr lang="en-US" b="1" u="sng" dirty="0">
                <a:solidFill>
                  <a:srgbClr val="FF0000"/>
                </a:solidFill>
                <a:latin typeface="Times New Roman" panose="02020603050405020304" pitchFamily="18" charset="0"/>
              </a:rPr>
              <a:t>Thảo luận 2 phút</a:t>
            </a:r>
          </a:p>
          <a:p>
            <a:pPr algn="just">
              <a:lnSpc>
                <a:spcPct val="150000"/>
              </a:lnSpc>
            </a:pPr>
            <a:r>
              <a:rPr lang="en-US" dirty="0">
                <a:solidFill>
                  <a:srgbClr val="FF0000"/>
                </a:solidFill>
                <a:latin typeface="Times New Roman" panose="02020603050405020304" pitchFamily="18" charset="0"/>
              </a:rPr>
              <a:t>Em hãy cho biết dưới ảnh hưởng của độ ẩm thì thực vật ưa ẩm sống nơi ít ánh sáng v</a:t>
            </a:r>
            <a:r>
              <a:rPr lang="en-US" dirty="0">
                <a:solidFill>
                  <a:srgbClr val="FF0000"/>
                </a:solidFill>
                <a:latin typeface="Times New Roman" panose="02020603050405020304" pitchFamily="18" charset="0"/>
                <a:ea typeface="Times New Roman" panose="02020603050405020304" pitchFamily="18" charset="0"/>
              </a:rPr>
              <a:t>à</a:t>
            </a:r>
            <a:r>
              <a:rPr lang="en-US" dirty="0">
                <a:solidFill>
                  <a:srgbClr val="FF0000"/>
                </a:solidFill>
                <a:latin typeface="Times New Roman" panose="02020603050405020304" pitchFamily="18" charset="0"/>
              </a:rPr>
              <a:t> nơi nhiều ánh sáng v</a:t>
            </a:r>
            <a:r>
              <a:rPr lang="en-US" dirty="0">
                <a:solidFill>
                  <a:srgbClr val="FF0000"/>
                </a:solidFill>
                <a:latin typeface="Times New Roman" panose="02020603050405020304" pitchFamily="18" charset="0"/>
                <a:ea typeface="Times New Roman" panose="02020603050405020304" pitchFamily="18" charset="0"/>
              </a:rPr>
              <a:t>à</a:t>
            </a:r>
            <a:r>
              <a:rPr lang="en-US" dirty="0">
                <a:solidFill>
                  <a:srgbClr val="FF0000"/>
                </a:solidFill>
                <a:latin typeface="Times New Roman" panose="02020603050405020304" pitchFamily="18" charset="0"/>
              </a:rPr>
              <a:t> thực vật chịu hạn có đặc điểm cấu tạo như thế n</a:t>
            </a:r>
            <a:r>
              <a:rPr lang="en-US" dirty="0">
                <a:solidFill>
                  <a:srgbClr val="FF0000"/>
                </a:solidFill>
                <a:latin typeface="Times New Roman" panose="02020603050405020304" pitchFamily="18" charset="0"/>
                <a:ea typeface="Times New Roman" panose="02020603050405020304" pitchFamily="18" charset="0"/>
              </a:rPr>
              <a:t>à</a:t>
            </a:r>
            <a:r>
              <a:rPr lang="en-US" dirty="0">
                <a:solidFill>
                  <a:srgbClr val="FF0000"/>
                </a:solidFill>
                <a:latin typeface="Times New Roman" panose="02020603050405020304" pitchFamily="18" charset="0"/>
              </a:rPr>
              <a:t>o?</a:t>
            </a:r>
            <a:endParaRPr lang="vi-VN" altLang="x-none"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0"/>
                                        </p:tgtEl>
                                        <p:attrNameLst>
                                          <p:attrName>ppt_x</p:attrName>
                                        </p:attrNameLst>
                                      </p:cBhvr>
                                      <p:tavLst>
                                        <p:tav tm="0">
                                          <p:val>
                                            <p:strVal val="ppt_x"/>
                                          </p:val>
                                        </p:tav>
                                        <p:tav tm="100000">
                                          <p:val>
                                            <p:strVal val="ppt_x"/>
                                          </p:val>
                                        </p:tav>
                                      </p:tavLst>
                                    </p:anim>
                                    <p:anim calcmode="lin" valueType="num">
                                      <p:cBhvr additive="base">
                                        <p:cTn id="7" dur="500"/>
                                        <p:tgtEl>
                                          <p:spTgt spid="20"/>
                                        </p:tgtEl>
                                        <p:attrNameLst>
                                          <p:attrName>ppt_y</p:attrName>
                                        </p:attrNameLst>
                                      </p:cBhvr>
                                      <p:tavLst>
                                        <p:tav tm="0">
                                          <p:val>
                                            <p:strVal val="ppt_y"/>
                                          </p:val>
                                        </p:tav>
                                        <p:tav tm="100000">
                                          <p:val>
                                            <p:strVal val="1+ppt_h/2"/>
                                          </p:val>
                                        </p:tav>
                                      </p:tavLst>
                                    </p:anim>
                                    <p:set>
                                      <p:cBhvr>
                                        <p:cTn id="8" dur="1" fill="hold">
                                          <p:stCondLst>
                                            <p:cond delay="499"/>
                                          </p:stCondLst>
                                        </p:cTn>
                                        <p:tgtEl>
                                          <p:spTgt spid="20"/>
                                        </p:tgtEl>
                                        <p:attrNameLst>
                                          <p:attrName>style.visibility</p:attrName>
                                        </p:attrNameLst>
                                      </p:cBhvr>
                                      <p:to>
                                        <p:strVal val="hidden"/>
                                      </p:to>
                                    </p:se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5" grpId="0"/>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descr="Untitled_720.png"/>
          <p:cNvPicPr>
            <a:picLocks noChangeAspect="1"/>
          </p:cNvPicPr>
          <p:nvPr/>
        </p:nvPicPr>
        <p:blipFill>
          <a:blip r:embed="rId2"/>
          <a:stretch>
            <a:fillRect/>
          </a:stretch>
        </p:blipFill>
        <p:spPr>
          <a:xfrm>
            <a:off x="2362200" y="685800"/>
            <a:ext cx="4876800" cy="3886200"/>
          </a:xfrm>
          <a:prstGeom prst="rect">
            <a:avLst/>
          </a:prstGeom>
          <a:noFill/>
          <a:ln w="9525">
            <a:noFill/>
          </a:ln>
        </p:spPr>
      </p:pic>
      <p:pic>
        <p:nvPicPr>
          <p:cNvPr id="17410" name="Picture 4" descr="C:\Users\Administrator\Desktop\tải xuống.jpg"/>
          <p:cNvPicPr>
            <a:picLocks noChangeAspect="1"/>
          </p:cNvPicPr>
          <p:nvPr/>
        </p:nvPicPr>
        <p:blipFill>
          <a:blip r:embed="rId3"/>
          <a:stretch>
            <a:fillRect/>
          </a:stretch>
        </p:blipFill>
        <p:spPr>
          <a:xfrm>
            <a:off x="381000" y="912813"/>
            <a:ext cx="2133600" cy="3125787"/>
          </a:xfrm>
          <a:prstGeom prst="rect">
            <a:avLst/>
          </a:prstGeom>
          <a:noFill/>
          <a:ln w="9525">
            <a:noFill/>
          </a:ln>
        </p:spPr>
      </p:pic>
      <p:pic>
        <p:nvPicPr>
          <p:cNvPr id="17411" name="Picture 5" descr="C:\Users\Administrator\Desktop\tải xuống (1).jpg"/>
          <p:cNvPicPr>
            <a:picLocks noChangeAspect="1"/>
          </p:cNvPicPr>
          <p:nvPr/>
        </p:nvPicPr>
        <p:blipFill>
          <a:blip r:embed="rId4"/>
          <a:stretch>
            <a:fillRect/>
          </a:stretch>
        </p:blipFill>
        <p:spPr>
          <a:xfrm>
            <a:off x="7086600" y="957263"/>
            <a:ext cx="1981200" cy="3081337"/>
          </a:xfrm>
          <a:prstGeom prst="rect">
            <a:avLst/>
          </a:prstGeom>
          <a:noFill/>
          <a:ln w="9525">
            <a:noFill/>
          </a:ln>
        </p:spPr>
      </p:pic>
      <p:sp>
        <p:nvSpPr>
          <p:cNvPr id="17412" name="TextBox 2"/>
          <p:cNvSpPr txBox="1"/>
          <p:nvPr/>
        </p:nvSpPr>
        <p:spPr>
          <a:xfrm>
            <a:off x="685800" y="4049713"/>
            <a:ext cx="1676400" cy="369887"/>
          </a:xfrm>
          <a:prstGeom prst="rect">
            <a:avLst/>
          </a:prstGeom>
          <a:noFill/>
          <a:ln w="9525">
            <a:noFill/>
          </a:ln>
        </p:spPr>
        <p:txBody>
          <a:bodyPr anchor="t" anchorCtr="0">
            <a:spAutoFit/>
          </a:bodyPr>
          <a:lstStyle/>
          <a:p>
            <a:r>
              <a:rPr lang="en-US" dirty="0">
                <a:latin typeface="Times New Roman" panose="02020603050405020304" pitchFamily="18" charset="0"/>
              </a:rPr>
              <a:t>Giun đất</a:t>
            </a:r>
            <a:endParaRPr lang="vi-VN" altLang="x-none" dirty="0">
              <a:latin typeface="Times New Roman" panose="02020603050405020304" pitchFamily="18" charset="0"/>
              <a:ea typeface="Times New Roman" panose="02020603050405020304" pitchFamily="18" charset="0"/>
            </a:endParaRPr>
          </a:p>
        </p:txBody>
      </p:sp>
      <p:sp>
        <p:nvSpPr>
          <p:cNvPr id="17413" name="TextBox 7"/>
          <p:cNvSpPr txBox="1"/>
          <p:nvPr/>
        </p:nvSpPr>
        <p:spPr>
          <a:xfrm>
            <a:off x="7242175" y="4038600"/>
            <a:ext cx="1676400" cy="369888"/>
          </a:xfrm>
          <a:prstGeom prst="rect">
            <a:avLst/>
          </a:prstGeom>
          <a:noFill/>
          <a:ln w="9525">
            <a:noFill/>
          </a:ln>
        </p:spPr>
        <p:txBody>
          <a:bodyPr anchor="t" anchorCtr="0">
            <a:spAutoFit/>
          </a:bodyPr>
          <a:lstStyle/>
          <a:p>
            <a:pPr algn="ctr"/>
            <a:r>
              <a:rPr lang="en-US" dirty="0">
                <a:latin typeface="Times New Roman" panose="02020603050405020304" pitchFamily="18" charset="0"/>
              </a:rPr>
              <a:t>Lạc đ</a:t>
            </a:r>
            <a:r>
              <a:rPr lang="en-US" dirty="0">
                <a:latin typeface="Times New Roman" panose="02020603050405020304" pitchFamily="18" charset="0"/>
                <a:ea typeface="Times New Roman" panose="02020603050405020304" pitchFamily="18" charset="0"/>
              </a:rPr>
              <a:t>à</a:t>
            </a:r>
            <a:endParaRPr lang="vi-VN" altLang="x-none" dirty="0">
              <a:latin typeface="Times New Roman" panose="02020603050405020304" pitchFamily="18" charset="0"/>
              <a:ea typeface="Times New Roman" panose="02020603050405020304" pitchFamily="18" charset="0"/>
            </a:endParaRPr>
          </a:p>
        </p:txBody>
      </p:sp>
      <p:sp>
        <p:nvSpPr>
          <p:cNvPr id="17414" name="TextBox 8"/>
          <p:cNvSpPr txBox="1"/>
          <p:nvPr/>
        </p:nvSpPr>
        <p:spPr>
          <a:xfrm>
            <a:off x="1066800" y="381000"/>
            <a:ext cx="2971800" cy="523875"/>
          </a:xfrm>
          <a:prstGeom prst="rect">
            <a:avLst/>
          </a:prstGeom>
          <a:noFill/>
          <a:ln w="9525">
            <a:noFill/>
          </a:ln>
        </p:spPr>
        <p:txBody>
          <a:bodyPr anchor="t" anchorCtr="0">
            <a:spAutoFit/>
          </a:bodyPr>
          <a:lstStyle/>
          <a:p>
            <a:r>
              <a:rPr lang="en-US" sz="2800" b="1" dirty="0">
                <a:latin typeface="Times New Roman" panose="02020603050405020304" pitchFamily="18" charset="0"/>
              </a:rPr>
              <a:t>Động vật ưa ẩm</a:t>
            </a:r>
            <a:endParaRPr lang="vi-VN" altLang="x-none" sz="2800" b="1" dirty="0">
              <a:latin typeface="Times New Roman" panose="02020603050405020304" pitchFamily="18" charset="0"/>
              <a:ea typeface="Times New Roman" panose="02020603050405020304" pitchFamily="18" charset="0"/>
            </a:endParaRPr>
          </a:p>
        </p:txBody>
      </p:sp>
      <p:sp>
        <p:nvSpPr>
          <p:cNvPr id="17415" name="TextBox 9"/>
          <p:cNvSpPr txBox="1"/>
          <p:nvPr/>
        </p:nvSpPr>
        <p:spPr>
          <a:xfrm>
            <a:off x="5410200" y="365125"/>
            <a:ext cx="2971800" cy="523875"/>
          </a:xfrm>
          <a:prstGeom prst="rect">
            <a:avLst/>
          </a:prstGeom>
          <a:noFill/>
          <a:ln w="9525">
            <a:noFill/>
          </a:ln>
        </p:spPr>
        <p:txBody>
          <a:bodyPr anchor="t" anchorCtr="0">
            <a:spAutoFit/>
          </a:bodyPr>
          <a:lstStyle/>
          <a:p>
            <a:r>
              <a:rPr lang="en-US" sz="2800" b="1" dirty="0">
                <a:latin typeface="Times New Roman" panose="02020603050405020304" pitchFamily="18" charset="0"/>
              </a:rPr>
              <a:t>Động vật ưa khô</a:t>
            </a:r>
            <a:endParaRPr lang="vi-VN" altLang="x-none" sz="2800" b="1" dirty="0">
              <a:latin typeface="Times New Roman" panose="02020603050405020304" pitchFamily="18" charset="0"/>
              <a:ea typeface="Times New Roman" panose="02020603050405020304" pitchFamily="18" charset="0"/>
            </a:endParaRPr>
          </a:p>
        </p:txBody>
      </p:sp>
      <p:sp>
        <p:nvSpPr>
          <p:cNvPr id="11" name="TextBox 10"/>
          <p:cNvSpPr txBox="1"/>
          <p:nvPr/>
        </p:nvSpPr>
        <p:spPr>
          <a:xfrm>
            <a:off x="152400" y="4724400"/>
            <a:ext cx="2971800" cy="954088"/>
          </a:xfrm>
          <a:prstGeom prst="rect">
            <a:avLst/>
          </a:prstGeom>
          <a:noFill/>
          <a:ln w="9525">
            <a:noFill/>
          </a:ln>
        </p:spPr>
        <p:txBody>
          <a:bodyPr anchor="t" anchorCtr="0">
            <a:spAutoFit/>
          </a:bodyPr>
          <a:lstStyle/>
          <a:p>
            <a:pPr marL="457200" indent="-457200">
              <a:buChar char="-"/>
            </a:pPr>
            <a:r>
              <a:rPr lang="en-US" sz="2800" dirty="0">
                <a:latin typeface="Times New Roman" panose="02020603050405020304" pitchFamily="18" charset="0"/>
              </a:rPr>
              <a:t>Da trần, ẩm ướt</a:t>
            </a:r>
          </a:p>
          <a:p>
            <a:pPr marL="457200" indent="-457200">
              <a:buChar char="-"/>
            </a:pPr>
            <a:r>
              <a:rPr lang="en-US" sz="2800" dirty="0">
                <a:latin typeface="Times New Roman" panose="02020603050405020304" pitchFamily="18" charset="0"/>
              </a:rPr>
              <a:t>Hô hấp qua da</a:t>
            </a:r>
            <a:endParaRPr lang="vi-VN" altLang="x-none" sz="2800" dirty="0">
              <a:latin typeface="Times New Roman" panose="02020603050405020304" pitchFamily="18" charset="0"/>
              <a:ea typeface="Times New Roman" panose="02020603050405020304" pitchFamily="18" charset="0"/>
            </a:endParaRPr>
          </a:p>
        </p:txBody>
      </p:sp>
      <p:sp>
        <p:nvSpPr>
          <p:cNvPr id="12" name="TextBox 11"/>
          <p:cNvSpPr txBox="1"/>
          <p:nvPr/>
        </p:nvSpPr>
        <p:spPr>
          <a:xfrm>
            <a:off x="5257800" y="4684713"/>
            <a:ext cx="3660775" cy="1384300"/>
          </a:xfrm>
          <a:prstGeom prst="rect">
            <a:avLst/>
          </a:prstGeom>
          <a:noFill/>
          <a:ln w="9525">
            <a:noFill/>
          </a:ln>
        </p:spPr>
        <p:txBody>
          <a:bodyPr anchor="t" anchorCtr="0">
            <a:spAutoFit/>
          </a:bodyPr>
          <a:lstStyle/>
          <a:p>
            <a:pPr marL="457200" indent="-457200">
              <a:buChar char="-"/>
            </a:pPr>
            <a:r>
              <a:rPr lang="en-US" sz="2800" dirty="0">
                <a:latin typeface="Times New Roman" panose="02020603050405020304" pitchFamily="18" charset="0"/>
              </a:rPr>
              <a:t>Da khô có vảy sừng bao bọc, có bướu mỡ</a:t>
            </a:r>
          </a:p>
          <a:p>
            <a:pPr marL="457200" indent="-457200">
              <a:buChar char="-"/>
            </a:pPr>
            <a:r>
              <a:rPr lang="en-US" sz="2800" dirty="0">
                <a:latin typeface="Times New Roman" panose="02020603050405020304" pitchFamily="18" charset="0"/>
              </a:rPr>
              <a:t>Hô hấp bằng phổi.</a:t>
            </a:r>
            <a:endParaRPr lang="vi-VN" altLang="x-none" sz="2800" dirty="0">
              <a:latin typeface="Times New Roman" panose="02020603050405020304" pitchFamily="18" charset="0"/>
              <a:ea typeface="Times New Roman" panose="02020603050405020304" pitchFamily="18" charset="0"/>
            </a:endParaRPr>
          </a:p>
        </p:txBody>
      </p:sp>
      <p:sp>
        <p:nvSpPr>
          <p:cNvPr id="13" name="TextBox 12"/>
          <p:cNvSpPr txBox="1"/>
          <p:nvPr/>
        </p:nvSpPr>
        <p:spPr>
          <a:xfrm>
            <a:off x="228600" y="4368800"/>
            <a:ext cx="8763000" cy="2032000"/>
          </a:xfrm>
          <a:prstGeom prst="rect">
            <a:avLst/>
          </a:prstGeom>
          <a:noFill/>
          <a:ln w="9525">
            <a:noFill/>
          </a:ln>
        </p:spPr>
        <p:txBody>
          <a:bodyPr anchor="t" anchorCtr="0">
            <a:spAutoFit/>
          </a:bodyPr>
          <a:lstStyle/>
          <a:p>
            <a:pPr algn="ctr">
              <a:lnSpc>
                <a:spcPct val="150000"/>
              </a:lnSpc>
            </a:pPr>
            <a:r>
              <a:rPr lang="en-US" sz="2800" b="1" u="sng" dirty="0">
                <a:solidFill>
                  <a:srgbClr val="FF0000"/>
                </a:solidFill>
                <a:latin typeface="Times New Roman" panose="02020603050405020304" pitchFamily="18" charset="0"/>
              </a:rPr>
              <a:t>Thảo luận 2 phút</a:t>
            </a:r>
          </a:p>
          <a:p>
            <a:pPr algn="just">
              <a:lnSpc>
                <a:spcPct val="150000"/>
              </a:lnSpc>
            </a:pPr>
            <a:r>
              <a:rPr lang="en-US" sz="2800" dirty="0">
                <a:solidFill>
                  <a:srgbClr val="FF0000"/>
                </a:solidFill>
                <a:latin typeface="Times New Roman" panose="02020603050405020304" pitchFamily="18" charset="0"/>
              </a:rPr>
              <a:t>Em hãy cho biết dưới ảnh hưởng của độ ẩm thì động vật ưa ẩm v</a:t>
            </a:r>
            <a:r>
              <a:rPr lang="en-US" sz="2800" dirty="0">
                <a:solidFill>
                  <a:srgbClr val="FF0000"/>
                </a:solidFill>
                <a:latin typeface="Times New Roman" panose="02020603050405020304" pitchFamily="18" charset="0"/>
                <a:ea typeface="Times New Roman" panose="02020603050405020304" pitchFamily="18" charset="0"/>
              </a:rPr>
              <a:t>à</a:t>
            </a:r>
            <a:r>
              <a:rPr lang="en-US" sz="2800" dirty="0">
                <a:solidFill>
                  <a:srgbClr val="FF0000"/>
                </a:solidFill>
                <a:latin typeface="Times New Roman" panose="02020603050405020304" pitchFamily="18" charset="0"/>
              </a:rPr>
              <a:t> động vật ưa khô có đặc điểm cấu tạo như thế n</a:t>
            </a:r>
            <a:r>
              <a:rPr lang="en-US" sz="2800" dirty="0">
                <a:solidFill>
                  <a:srgbClr val="FF0000"/>
                </a:solidFill>
                <a:latin typeface="Times New Roman" panose="02020603050405020304" pitchFamily="18" charset="0"/>
                <a:ea typeface="Times New Roman" panose="02020603050405020304" pitchFamily="18" charset="0"/>
              </a:rPr>
              <a:t>à</a:t>
            </a:r>
            <a:r>
              <a:rPr lang="en-US" sz="2800" dirty="0">
                <a:solidFill>
                  <a:srgbClr val="FF0000"/>
                </a:solidFill>
                <a:latin typeface="Times New Roman" panose="02020603050405020304" pitchFamily="18" charset="0"/>
              </a:rPr>
              <a:t>o?</a:t>
            </a:r>
            <a:endParaRPr lang="vi-VN" altLang="x-none" sz="28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Line 5"/>
          <p:cNvSpPr/>
          <p:nvPr/>
        </p:nvSpPr>
        <p:spPr>
          <a:xfrm>
            <a:off x="3581400" y="1219200"/>
            <a:ext cx="0" cy="5334000"/>
          </a:xfrm>
          <a:prstGeom prst="line">
            <a:avLst/>
          </a:prstGeom>
          <a:ln w="38100" cap="flat" cmpd="sng">
            <a:solidFill>
              <a:srgbClr val="FF0000"/>
            </a:solidFill>
            <a:prstDash val="solid"/>
            <a:headEnd type="none" w="med" len="med"/>
            <a:tailEnd type="none" w="med" len="med"/>
          </a:ln>
        </p:spPr>
      </p:sp>
      <p:sp>
        <p:nvSpPr>
          <p:cNvPr id="2054" name="Text Box 6"/>
          <p:cNvSpPr txBox="1"/>
          <p:nvPr/>
        </p:nvSpPr>
        <p:spPr>
          <a:xfrm>
            <a:off x="533400" y="48768"/>
            <a:ext cx="8153400" cy="1261884"/>
          </a:xfrm>
          <a:prstGeom prst="rect">
            <a:avLst/>
          </a:prstGeom>
          <a:noFill/>
          <a:ln w="9525">
            <a:noFill/>
          </a:ln>
        </p:spPr>
        <p:txBody>
          <a:bodyPr wrap="square">
            <a:spAutoFit/>
          </a:bodyPr>
          <a:lstStyle/>
          <a:p>
            <a:pPr marL="457200" indent="-457200" eaLnBrk="1" hangingPunct="1">
              <a:spcBef>
                <a:spcPct val="50000"/>
              </a:spcBef>
              <a:buAutoNum type="romanUcPeriod"/>
            </a:pPr>
            <a:r>
              <a:rPr lang="en-US" altLang="en-US" sz="2800" dirty="0">
                <a:solidFill>
                  <a:srgbClr val="CC0099"/>
                </a:solidFill>
                <a:latin typeface="Times New Roman" panose="02020603050405020304" pitchFamily="18" charset="0"/>
              </a:rPr>
              <a:t>Ảnh hưởng của nhiệt độ lên đời sống sinh vật</a:t>
            </a:r>
          </a:p>
          <a:p>
            <a:pPr marL="457200" indent="-457200" eaLnBrk="1" hangingPunct="1">
              <a:buNone/>
            </a:pPr>
            <a:r>
              <a:rPr lang="en-US" altLang="en-US" sz="2400" b="0" dirty="0">
                <a:solidFill>
                  <a:srgbClr val="0000CC"/>
                </a:solidFill>
                <a:latin typeface="Times New Roman" panose="02020603050405020304" pitchFamily="18" charset="0"/>
              </a:rPr>
              <a:t> </a:t>
            </a:r>
            <a:endParaRPr lang="en-US" altLang="en-US" sz="2400" dirty="0">
              <a:solidFill>
                <a:srgbClr val="CC0099"/>
              </a:solidFill>
              <a:latin typeface="Times New Roman" panose="02020603050405020304" pitchFamily="18" charset="0"/>
            </a:endParaRPr>
          </a:p>
          <a:p>
            <a:pPr marL="457200" indent="-457200" eaLnBrk="1" hangingPunct="1">
              <a:buNone/>
            </a:pPr>
            <a:endParaRPr lang="en-US" altLang="en-US" sz="2400" dirty="0">
              <a:solidFill>
                <a:srgbClr val="CC0099"/>
              </a:solidFill>
              <a:latin typeface="Times New Roman" panose="02020603050405020304" pitchFamily="18" charset="0"/>
            </a:endParaRPr>
          </a:p>
        </p:txBody>
      </p:sp>
      <p:sp>
        <p:nvSpPr>
          <p:cNvPr id="2" name="Rectangle 1"/>
          <p:cNvSpPr/>
          <p:nvPr/>
        </p:nvSpPr>
        <p:spPr>
          <a:xfrm>
            <a:off x="227072" y="2423987"/>
            <a:ext cx="3124201" cy="1200329"/>
          </a:xfrm>
          <a:prstGeom prst="rect">
            <a:avLst/>
          </a:prstGeom>
          <a:solidFill>
            <a:schemeClr val="accent3">
              <a:lumMod val="95000"/>
            </a:schemeClr>
          </a:solidFill>
          <a:ln>
            <a:noFill/>
          </a:ln>
        </p:spPr>
        <p:txBody>
          <a:bodyPr wrap="square">
            <a:spAutoFit/>
          </a:bodyPr>
          <a:lstStyle/>
          <a:p>
            <a:pPr eaLnBrk="1" hangingPunct="1">
              <a:spcBef>
                <a:spcPct val="50000"/>
              </a:spcBef>
            </a:pPr>
            <a:r>
              <a:rPr lang="en-US" altLang="en-US" sz="2400" dirty="0">
                <a:solidFill>
                  <a:srgbClr val="FF3300"/>
                </a:solidFill>
                <a:cs typeface="Times New Roman" panose="02020603050405020304" pitchFamily="18" charset="0"/>
              </a:rPr>
              <a:t>? </a:t>
            </a:r>
            <a:r>
              <a:rPr lang="en-US" altLang="en-US" sz="2400" dirty="0" err="1">
                <a:solidFill>
                  <a:srgbClr val="FF3300"/>
                </a:solidFill>
                <a:cs typeface="Times New Roman" panose="02020603050405020304" pitchFamily="18" charset="0"/>
              </a:rPr>
              <a:t>Cây</a:t>
            </a:r>
            <a:r>
              <a:rPr lang="en-US" altLang="en-US" sz="2400" dirty="0">
                <a:solidFill>
                  <a:srgbClr val="FF3300"/>
                </a:solidFill>
                <a:cs typeface="Times New Roman" panose="02020603050405020304" pitchFamily="18" charset="0"/>
              </a:rPr>
              <a:t> </a:t>
            </a:r>
            <a:r>
              <a:rPr lang="en-US" altLang="en-US" sz="2400" dirty="0" err="1">
                <a:solidFill>
                  <a:srgbClr val="FF3300"/>
                </a:solidFill>
                <a:cs typeface="Times New Roman" panose="02020603050405020304" pitchFamily="18" charset="0"/>
              </a:rPr>
              <a:t>quang</a:t>
            </a:r>
            <a:r>
              <a:rPr lang="en-US" altLang="en-US" sz="2400" dirty="0">
                <a:solidFill>
                  <a:srgbClr val="FF3300"/>
                </a:solidFill>
                <a:cs typeface="Times New Roman" panose="02020603050405020304" pitchFamily="18" charset="0"/>
              </a:rPr>
              <a:t> </a:t>
            </a:r>
            <a:r>
              <a:rPr lang="en-US" altLang="en-US" sz="2400" dirty="0" err="1">
                <a:solidFill>
                  <a:srgbClr val="FF3300"/>
                </a:solidFill>
                <a:cs typeface="Times New Roman" panose="02020603050405020304" pitchFamily="18" charset="0"/>
              </a:rPr>
              <a:t>hợp</a:t>
            </a:r>
            <a:r>
              <a:rPr lang="en-US" altLang="en-US" sz="2400" dirty="0">
                <a:solidFill>
                  <a:srgbClr val="FF3300"/>
                </a:solidFill>
                <a:cs typeface="Times New Roman" panose="02020603050405020304" pitchFamily="18" charset="0"/>
              </a:rPr>
              <a:t> </a:t>
            </a:r>
            <a:r>
              <a:rPr lang="en-US" altLang="en-US" sz="2400" dirty="0" err="1">
                <a:solidFill>
                  <a:srgbClr val="FF3300"/>
                </a:solidFill>
                <a:cs typeface="Times New Roman" panose="02020603050405020304" pitchFamily="18" charset="0"/>
              </a:rPr>
              <a:t>và</a:t>
            </a:r>
            <a:r>
              <a:rPr lang="en-US" altLang="en-US" sz="2400" dirty="0">
                <a:solidFill>
                  <a:srgbClr val="FF3300"/>
                </a:solidFill>
                <a:cs typeface="Times New Roman" panose="02020603050405020304" pitchFamily="18" charset="0"/>
              </a:rPr>
              <a:t> </a:t>
            </a:r>
            <a:r>
              <a:rPr lang="en-US" altLang="en-US" sz="2400" dirty="0" err="1">
                <a:solidFill>
                  <a:srgbClr val="FF3300"/>
                </a:solidFill>
                <a:cs typeface="Times New Roman" panose="02020603050405020304" pitchFamily="18" charset="0"/>
              </a:rPr>
              <a:t>hô</a:t>
            </a:r>
            <a:r>
              <a:rPr lang="en-US" altLang="en-US" sz="2400" dirty="0">
                <a:solidFill>
                  <a:srgbClr val="FF3300"/>
                </a:solidFill>
                <a:cs typeface="Times New Roman" panose="02020603050405020304" pitchFamily="18" charset="0"/>
              </a:rPr>
              <a:t> </a:t>
            </a:r>
            <a:r>
              <a:rPr lang="en-US" altLang="en-US" sz="2400" dirty="0" err="1">
                <a:solidFill>
                  <a:srgbClr val="FF3300"/>
                </a:solidFill>
                <a:cs typeface="Times New Roman" panose="02020603050405020304" pitchFamily="18" charset="0"/>
              </a:rPr>
              <a:t>hấp</a:t>
            </a:r>
            <a:r>
              <a:rPr lang="en-US" altLang="en-US" sz="2400" dirty="0">
                <a:solidFill>
                  <a:srgbClr val="FF3300"/>
                </a:solidFill>
                <a:cs typeface="Times New Roman" panose="02020603050405020304" pitchFamily="18" charset="0"/>
              </a:rPr>
              <a:t> </a:t>
            </a:r>
            <a:r>
              <a:rPr lang="en-US" altLang="en-US" sz="2400" dirty="0" err="1">
                <a:solidFill>
                  <a:srgbClr val="FF3300"/>
                </a:solidFill>
                <a:cs typeface="Times New Roman" panose="02020603050405020304" pitchFamily="18" charset="0"/>
              </a:rPr>
              <a:t>thuận</a:t>
            </a:r>
            <a:r>
              <a:rPr lang="en-US" altLang="en-US" sz="2400" dirty="0">
                <a:solidFill>
                  <a:srgbClr val="FF3300"/>
                </a:solidFill>
                <a:cs typeface="Times New Roman" panose="02020603050405020304" pitchFamily="18" charset="0"/>
              </a:rPr>
              <a:t> </a:t>
            </a:r>
            <a:r>
              <a:rPr lang="en-US" altLang="en-US" sz="2400" dirty="0" err="1" smtClean="0">
                <a:solidFill>
                  <a:srgbClr val="FF3300"/>
                </a:solidFill>
                <a:cs typeface="Times New Roman" panose="02020603050405020304" pitchFamily="18" charset="0"/>
              </a:rPr>
              <a:t>lợi</a:t>
            </a:r>
            <a:r>
              <a:rPr lang="en-US" altLang="en-US" sz="2400" dirty="0" smtClean="0">
                <a:solidFill>
                  <a:srgbClr val="FF3300"/>
                </a:solidFill>
                <a:cs typeface="Times New Roman" panose="02020603050405020304" pitchFamily="18" charset="0"/>
              </a:rPr>
              <a:t> </a:t>
            </a:r>
            <a:r>
              <a:rPr lang="en-US" altLang="en-US" sz="2400" dirty="0" err="1">
                <a:solidFill>
                  <a:srgbClr val="FF3300"/>
                </a:solidFill>
                <a:cs typeface="Times New Roman" panose="02020603050405020304" pitchFamily="18" charset="0"/>
              </a:rPr>
              <a:t>nhất</a:t>
            </a:r>
            <a:r>
              <a:rPr lang="en-US" altLang="en-US" sz="2400" dirty="0">
                <a:solidFill>
                  <a:srgbClr val="FF3300"/>
                </a:solidFill>
                <a:cs typeface="Times New Roman" panose="02020603050405020304" pitchFamily="18" charset="0"/>
              </a:rPr>
              <a:t> ở </a:t>
            </a:r>
            <a:r>
              <a:rPr lang="en-US" altLang="en-US" sz="2400" dirty="0" err="1">
                <a:solidFill>
                  <a:srgbClr val="FF3300"/>
                </a:solidFill>
                <a:cs typeface="Times New Roman" panose="02020603050405020304" pitchFamily="18" charset="0"/>
              </a:rPr>
              <a:t>nhiệt</a:t>
            </a:r>
            <a:r>
              <a:rPr lang="en-US" altLang="en-US" sz="2400" dirty="0">
                <a:solidFill>
                  <a:srgbClr val="FF3300"/>
                </a:solidFill>
                <a:cs typeface="Times New Roman" panose="02020603050405020304" pitchFamily="18" charset="0"/>
              </a:rPr>
              <a:t> </a:t>
            </a:r>
            <a:r>
              <a:rPr lang="en-US" altLang="en-US" sz="2400" dirty="0" err="1">
                <a:solidFill>
                  <a:srgbClr val="FF3300"/>
                </a:solidFill>
                <a:cs typeface="Times New Roman" panose="02020603050405020304" pitchFamily="18" charset="0"/>
              </a:rPr>
              <a:t>độ</a:t>
            </a:r>
            <a:r>
              <a:rPr lang="en-US" altLang="en-US" sz="2400" dirty="0">
                <a:solidFill>
                  <a:srgbClr val="FF3300"/>
                </a:solidFill>
                <a:cs typeface="Times New Roman" panose="02020603050405020304" pitchFamily="18" charset="0"/>
              </a:rPr>
              <a:t> </a:t>
            </a:r>
            <a:r>
              <a:rPr lang="en-US" altLang="en-US" sz="2400" dirty="0" err="1">
                <a:solidFill>
                  <a:srgbClr val="FF3300"/>
                </a:solidFill>
                <a:cs typeface="Times New Roman" panose="02020603050405020304" pitchFamily="18" charset="0"/>
              </a:rPr>
              <a:t>bao</a:t>
            </a:r>
            <a:r>
              <a:rPr lang="en-US" altLang="en-US" sz="2400" dirty="0">
                <a:solidFill>
                  <a:srgbClr val="FF3300"/>
                </a:solidFill>
                <a:cs typeface="Times New Roman" panose="02020603050405020304" pitchFamily="18" charset="0"/>
              </a:rPr>
              <a:t> </a:t>
            </a:r>
            <a:r>
              <a:rPr lang="en-US" altLang="en-US" sz="2400" dirty="0" err="1">
                <a:solidFill>
                  <a:srgbClr val="FF3300"/>
                </a:solidFill>
                <a:cs typeface="Times New Roman" panose="02020603050405020304" pitchFamily="18" charset="0"/>
              </a:rPr>
              <a:t>nhiêu</a:t>
            </a:r>
            <a:r>
              <a:rPr lang="en-US" altLang="en-US" sz="2400" dirty="0">
                <a:solidFill>
                  <a:srgbClr val="FF3300"/>
                </a:solidFill>
                <a:cs typeface="Times New Roman" panose="02020603050405020304" pitchFamily="18" charset="0"/>
              </a:rPr>
              <a:t>?</a:t>
            </a:r>
          </a:p>
        </p:txBody>
      </p:sp>
      <p:sp>
        <p:nvSpPr>
          <p:cNvPr id="3" name="Rectangle 2"/>
          <p:cNvSpPr/>
          <p:nvPr/>
        </p:nvSpPr>
        <p:spPr>
          <a:xfrm>
            <a:off x="227072" y="5185201"/>
            <a:ext cx="2971800" cy="830997"/>
          </a:xfrm>
          <a:prstGeom prst="rect">
            <a:avLst/>
          </a:prstGeom>
          <a:solidFill>
            <a:schemeClr val="accent3">
              <a:lumMod val="95000"/>
            </a:schemeClr>
          </a:solidFill>
          <a:ln>
            <a:noFill/>
          </a:ln>
        </p:spPr>
        <p:txBody>
          <a:bodyPr wrap="square">
            <a:spAutoFit/>
          </a:bodyPr>
          <a:lstStyle/>
          <a:p>
            <a:pPr eaLnBrk="1" hangingPunct="1">
              <a:spcBef>
                <a:spcPct val="50000"/>
              </a:spcBef>
            </a:pPr>
            <a:r>
              <a:rPr lang="vi-VN" sz="2400" dirty="0" smtClean="0">
                <a:solidFill>
                  <a:srgbClr val="FF3300"/>
                </a:solidFill>
                <a:cs typeface="Times New Roman" panose="02020603050405020304" pitchFamily="18" charset="0"/>
              </a:rPr>
              <a:t>? Đa </a:t>
            </a:r>
            <a:r>
              <a:rPr lang="vi-VN" sz="2400" dirty="0">
                <a:solidFill>
                  <a:srgbClr val="FF3300"/>
                </a:solidFill>
                <a:cs typeface="Times New Roman" panose="02020603050405020304" pitchFamily="18" charset="0"/>
              </a:rPr>
              <a:t>số sinh vật sống </a:t>
            </a:r>
            <a:r>
              <a:rPr lang="vi-VN" sz="2400" dirty="0" smtClean="0">
                <a:solidFill>
                  <a:srgbClr val="FF3300"/>
                </a:solidFill>
                <a:cs typeface="Times New Roman" panose="02020603050405020304" pitchFamily="18" charset="0"/>
              </a:rPr>
              <a:t>được ở </a:t>
            </a:r>
            <a:r>
              <a:rPr lang="vi-VN" sz="2400" dirty="0">
                <a:solidFill>
                  <a:srgbClr val="FF3300"/>
                </a:solidFill>
                <a:cs typeface="Times New Roman" panose="02020603050405020304" pitchFamily="18" charset="0"/>
              </a:rPr>
              <a:t>nhiệt độ nào?</a:t>
            </a:r>
          </a:p>
        </p:txBody>
      </p:sp>
      <p:sp>
        <p:nvSpPr>
          <p:cNvPr id="4" name="Rectangle 3"/>
          <p:cNvSpPr/>
          <p:nvPr/>
        </p:nvSpPr>
        <p:spPr>
          <a:xfrm>
            <a:off x="685800" y="838200"/>
            <a:ext cx="6865620" cy="523220"/>
          </a:xfrm>
          <a:prstGeom prst="rect">
            <a:avLst/>
          </a:prstGeom>
          <a:solidFill>
            <a:schemeClr val="accent3">
              <a:lumMod val="95000"/>
            </a:schemeClr>
          </a:solidFill>
        </p:spPr>
        <p:txBody>
          <a:bodyPr wrap="square">
            <a:spAutoFit/>
          </a:bodyPr>
          <a:lstStyle/>
          <a:p>
            <a:pPr marL="457200" indent="-457200" eaLnBrk="1" hangingPunct="1"/>
            <a:r>
              <a:rPr lang="en-US" altLang="en-US" sz="2800" b="0" dirty="0" err="1">
                <a:solidFill>
                  <a:srgbClr val="0000CC"/>
                </a:solidFill>
              </a:rPr>
              <a:t>Đa</a:t>
            </a:r>
            <a:r>
              <a:rPr lang="en-US" altLang="en-US" sz="2800" b="0" dirty="0">
                <a:solidFill>
                  <a:srgbClr val="0000CC"/>
                </a:solidFill>
              </a:rPr>
              <a:t> </a:t>
            </a:r>
            <a:r>
              <a:rPr lang="en-US" altLang="en-US" sz="2800" b="0" dirty="0" err="1">
                <a:solidFill>
                  <a:srgbClr val="0000CC"/>
                </a:solidFill>
              </a:rPr>
              <a:t>số</a:t>
            </a:r>
            <a:r>
              <a:rPr lang="en-US" altLang="en-US" sz="2800" b="0" dirty="0">
                <a:solidFill>
                  <a:srgbClr val="0000CC"/>
                </a:solidFill>
              </a:rPr>
              <a:t> </a:t>
            </a:r>
            <a:r>
              <a:rPr lang="en-US" altLang="en-US" sz="2800" b="0" dirty="0" err="1">
                <a:solidFill>
                  <a:srgbClr val="0000CC"/>
                </a:solidFill>
              </a:rPr>
              <a:t>sinh</a:t>
            </a:r>
            <a:r>
              <a:rPr lang="en-US" altLang="en-US" sz="2800" b="0" dirty="0">
                <a:solidFill>
                  <a:srgbClr val="0000CC"/>
                </a:solidFill>
              </a:rPr>
              <a:t> </a:t>
            </a:r>
            <a:r>
              <a:rPr lang="en-US" altLang="en-US" sz="2800" b="0" dirty="0" err="1">
                <a:solidFill>
                  <a:srgbClr val="0000CC"/>
                </a:solidFill>
              </a:rPr>
              <a:t>vật</a:t>
            </a:r>
            <a:r>
              <a:rPr lang="en-US" altLang="en-US" sz="2800" b="0" dirty="0">
                <a:solidFill>
                  <a:srgbClr val="0000CC"/>
                </a:solidFill>
              </a:rPr>
              <a:t> </a:t>
            </a:r>
            <a:r>
              <a:rPr lang="en-US" altLang="en-US" sz="2800" b="0" dirty="0" err="1">
                <a:solidFill>
                  <a:srgbClr val="0000CC"/>
                </a:solidFill>
              </a:rPr>
              <a:t>sống</a:t>
            </a:r>
            <a:r>
              <a:rPr lang="en-US" altLang="en-US" sz="2800" b="0" dirty="0">
                <a:solidFill>
                  <a:srgbClr val="0000CC"/>
                </a:solidFill>
              </a:rPr>
              <a:t> </a:t>
            </a:r>
            <a:r>
              <a:rPr lang="en-US" altLang="en-US" sz="2800" b="0" dirty="0" err="1">
                <a:solidFill>
                  <a:srgbClr val="0000CC"/>
                </a:solidFill>
              </a:rPr>
              <a:t>trong</a:t>
            </a:r>
            <a:r>
              <a:rPr lang="en-US" altLang="en-US" sz="2800" b="0" dirty="0">
                <a:solidFill>
                  <a:srgbClr val="0000CC"/>
                </a:solidFill>
              </a:rPr>
              <a:t> </a:t>
            </a:r>
            <a:r>
              <a:rPr lang="en-US" altLang="en-US" sz="2800" b="0" dirty="0" err="1">
                <a:solidFill>
                  <a:srgbClr val="0000CC"/>
                </a:solidFill>
              </a:rPr>
              <a:t>phạm</a:t>
            </a:r>
            <a:r>
              <a:rPr lang="en-US" altLang="en-US" sz="2800" b="0" dirty="0">
                <a:solidFill>
                  <a:srgbClr val="0000CC"/>
                </a:solidFill>
              </a:rPr>
              <a:t> vi </a:t>
            </a:r>
            <a:r>
              <a:rPr lang="en-US" altLang="en-US" sz="2800" b="0" dirty="0" err="1">
                <a:solidFill>
                  <a:srgbClr val="0000CC"/>
                </a:solidFill>
              </a:rPr>
              <a:t>từ</a:t>
            </a:r>
            <a:r>
              <a:rPr lang="en-US" altLang="en-US" sz="2800" b="0" dirty="0">
                <a:solidFill>
                  <a:srgbClr val="0000CC"/>
                </a:solidFill>
              </a:rPr>
              <a:t> 0 – 50</a:t>
            </a:r>
            <a:r>
              <a:rPr lang="en-US" altLang="en-US" sz="2800" b="0" baseline="30000" dirty="0">
                <a:solidFill>
                  <a:srgbClr val="0000CC"/>
                </a:solidFill>
              </a:rPr>
              <a:t>0</a:t>
            </a:r>
            <a:r>
              <a:rPr lang="en-US" altLang="en-US" sz="2800" b="0" dirty="0">
                <a:solidFill>
                  <a:srgbClr val="0000CC"/>
                </a:solidFill>
              </a:rPr>
              <a:t>c</a:t>
            </a:r>
          </a:p>
        </p:txBody>
      </p:sp>
      <p:sp>
        <p:nvSpPr>
          <p:cNvPr id="5" name="Rectangle 4"/>
          <p:cNvSpPr/>
          <p:nvPr/>
        </p:nvSpPr>
        <p:spPr>
          <a:xfrm>
            <a:off x="3950208" y="2452103"/>
            <a:ext cx="4572000" cy="1815882"/>
          </a:xfrm>
          <a:prstGeom prst="rect">
            <a:avLst/>
          </a:prstGeom>
          <a:noFill/>
          <a:ln w="9525">
            <a:noFill/>
          </a:ln>
        </p:spPr>
        <p:txBody>
          <a:bodyPr wrap="square">
            <a:spAutoFit/>
          </a:bodyPr>
          <a:lstStyle/>
          <a:p>
            <a:pPr eaLnBrk="1" hangingPunct="1">
              <a:spcBef>
                <a:spcPct val="50000"/>
              </a:spcBef>
            </a:pPr>
            <a:r>
              <a:rPr lang="en-US" altLang="en-US" sz="2800" b="0" dirty="0" err="1">
                <a:solidFill>
                  <a:srgbClr val="0000CC"/>
                </a:solidFill>
              </a:rPr>
              <a:t>Từ</a:t>
            </a:r>
            <a:r>
              <a:rPr lang="en-US" altLang="en-US" sz="2800" b="0" dirty="0">
                <a:solidFill>
                  <a:srgbClr val="0000CC"/>
                </a:solidFill>
              </a:rPr>
              <a:t> 20 – 30</a:t>
            </a:r>
            <a:r>
              <a:rPr lang="en-US" altLang="en-US" sz="2800" b="0" baseline="30000" dirty="0">
                <a:solidFill>
                  <a:srgbClr val="0000CC"/>
                </a:solidFill>
              </a:rPr>
              <a:t>0</a:t>
            </a:r>
            <a:r>
              <a:rPr lang="en-US" altLang="en-US" sz="2800" b="0" dirty="0">
                <a:solidFill>
                  <a:srgbClr val="0000CC"/>
                </a:solidFill>
              </a:rPr>
              <a:t>c, </a:t>
            </a:r>
            <a:r>
              <a:rPr lang="en-US" altLang="en-US" sz="2800" b="0" dirty="0" err="1">
                <a:solidFill>
                  <a:srgbClr val="0000CC"/>
                </a:solidFill>
              </a:rPr>
              <a:t>nhiệt</a:t>
            </a:r>
            <a:r>
              <a:rPr lang="en-US" altLang="en-US" sz="2800" b="0" dirty="0">
                <a:solidFill>
                  <a:srgbClr val="0000CC"/>
                </a:solidFill>
              </a:rPr>
              <a:t> </a:t>
            </a:r>
            <a:r>
              <a:rPr lang="en-US" altLang="en-US" sz="2800" b="0" dirty="0" err="1">
                <a:solidFill>
                  <a:srgbClr val="0000CC"/>
                </a:solidFill>
              </a:rPr>
              <a:t>độ</a:t>
            </a:r>
            <a:r>
              <a:rPr lang="en-US" altLang="en-US" sz="2800" b="0" dirty="0">
                <a:solidFill>
                  <a:srgbClr val="0000CC"/>
                </a:solidFill>
              </a:rPr>
              <a:t> </a:t>
            </a:r>
            <a:r>
              <a:rPr lang="en-US" altLang="en-US" sz="2800" b="0" dirty="0" err="1">
                <a:solidFill>
                  <a:srgbClr val="0000CC"/>
                </a:solidFill>
              </a:rPr>
              <a:t>cao</a:t>
            </a:r>
            <a:r>
              <a:rPr lang="en-US" altLang="en-US" sz="2800" b="0" dirty="0">
                <a:solidFill>
                  <a:srgbClr val="0000CC"/>
                </a:solidFill>
              </a:rPr>
              <a:t> </a:t>
            </a:r>
            <a:r>
              <a:rPr lang="en-US" altLang="en-US" sz="2800" b="0" dirty="0" err="1">
                <a:solidFill>
                  <a:srgbClr val="0000CC"/>
                </a:solidFill>
              </a:rPr>
              <a:t>quá</a:t>
            </a:r>
            <a:r>
              <a:rPr lang="en-US" altLang="en-US" sz="2800" b="0" dirty="0">
                <a:solidFill>
                  <a:srgbClr val="0000CC"/>
                </a:solidFill>
              </a:rPr>
              <a:t> 40</a:t>
            </a:r>
            <a:r>
              <a:rPr lang="en-US" altLang="en-US" sz="2800" b="0" baseline="30000" dirty="0">
                <a:solidFill>
                  <a:srgbClr val="0000CC"/>
                </a:solidFill>
              </a:rPr>
              <a:t>0</a:t>
            </a:r>
            <a:r>
              <a:rPr lang="en-US" altLang="en-US" sz="2800" b="0" dirty="0">
                <a:solidFill>
                  <a:srgbClr val="0000CC"/>
                </a:solidFill>
              </a:rPr>
              <a:t>C </a:t>
            </a:r>
            <a:r>
              <a:rPr lang="en-US" altLang="en-US" sz="2800" b="0" dirty="0" err="1">
                <a:solidFill>
                  <a:srgbClr val="0000CC"/>
                </a:solidFill>
              </a:rPr>
              <a:t>hoặc</a:t>
            </a:r>
            <a:r>
              <a:rPr lang="en-US" altLang="en-US" sz="2800" b="0" dirty="0">
                <a:solidFill>
                  <a:srgbClr val="0000CC"/>
                </a:solidFill>
              </a:rPr>
              <a:t> </a:t>
            </a:r>
            <a:r>
              <a:rPr lang="en-US" altLang="en-US" sz="2800" b="0" dirty="0" err="1" smtClean="0">
                <a:solidFill>
                  <a:srgbClr val="0000CC"/>
                </a:solidFill>
              </a:rPr>
              <a:t>thấp</a:t>
            </a:r>
            <a:r>
              <a:rPr lang="en-US" altLang="en-US" sz="2800" b="0" dirty="0" smtClean="0">
                <a:solidFill>
                  <a:srgbClr val="0000CC"/>
                </a:solidFill>
              </a:rPr>
              <a:t> </a:t>
            </a:r>
            <a:r>
              <a:rPr lang="en-US" altLang="en-US" sz="2800" b="0" dirty="0" err="1">
                <a:solidFill>
                  <a:srgbClr val="0000CC"/>
                </a:solidFill>
              </a:rPr>
              <a:t>quá</a:t>
            </a:r>
            <a:r>
              <a:rPr lang="en-US" altLang="en-US" sz="2800" b="0" dirty="0">
                <a:solidFill>
                  <a:srgbClr val="0000CC"/>
                </a:solidFill>
              </a:rPr>
              <a:t> 0</a:t>
            </a:r>
            <a:r>
              <a:rPr lang="en-US" altLang="en-US" sz="2800" b="0" baseline="30000" dirty="0">
                <a:solidFill>
                  <a:srgbClr val="0000CC"/>
                </a:solidFill>
              </a:rPr>
              <a:t>0</a:t>
            </a:r>
            <a:r>
              <a:rPr lang="en-US" altLang="en-US" sz="2800" b="0" dirty="0">
                <a:solidFill>
                  <a:srgbClr val="0000CC"/>
                </a:solidFill>
              </a:rPr>
              <a:t>c </a:t>
            </a:r>
            <a:r>
              <a:rPr lang="en-US" altLang="en-US" sz="2800" b="0" dirty="0" err="1">
                <a:solidFill>
                  <a:srgbClr val="0000CC"/>
                </a:solidFill>
              </a:rPr>
              <a:t>thì</a:t>
            </a:r>
            <a:r>
              <a:rPr lang="en-US" altLang="en-US" sz="2800" b="0" dirty="0">
                <a:solidFill>
                  <a:srgbClr val="0000CC"/>
                </a:solidFill>
              </a:rPr>
              <a:t> </a:t>
            </a:r>
            <a:r>
              <a:rPr lang="en-US" altLang="en-US" sz="2800" b="0" dirty="0" err="1">
                <a:solidFill>
                  <a:srgbClr val="0000CC"/>
                </a:solidFill>
              </a:rPr>
              <a:t>quá</a:t>
            </a:r>
            <a:r>
              <a:rPr lang="en-US" altLang="en-US" sz="2800" b="0" dirty="0">
                <a:solidFill>
                  <a:srgbClr val="0000CC"/>
                </a:solidFill>
              </a:rPr>
              <a:t> </a:t>
            </a:r>
            <a:r>
              <a:rPr lang="en-US" altLang="en-US" sz="2800" b="0" dirty="0" err="1">
                <a:solidFill>
                  <a:srgbClr val="0000CC"/>
                </a:solidFill>
              </a:rPr>
              <a:t>trình</a:t>
            </a:r>
            <a:r>
              <a:rPr lang="en-US" altLang="en-US" sz="2800" b="0" dirty="0">
                <a:solidFill>
                  <a:srgbClr val="0000CC"/>
                </a:solidFill>
              </a:rPr>
              <a:t> </a:t>
            </a:r>
            <a:r>
              <a:rPr lang="en-US" altLang="en-US" sz="2800" b="0" dirty="0" err="1">
                <a:solidFill>
                  <a:srgbClr val="0000CC"/>
                </a:solidFill>
              </a:rPr>
              <a:t>quang</a:t>
            </a:r>
            <a:r>
              <a:rPr lang="en-US" altLang="en-US" sz="2800" b="0" dirty="0">
                <a:solidFill>
                  <a:srgbClr val="0000CC"/>
                </a:solidFill>
              </a:rPr>
              <a:t> </a:t>
            </a:r>
            <a:r>
              <a:rPr lang="en-US" altLang="en-US" sz="2800" b="0" dirty="0" err="1">
                <a:solidFill>
                  <a:srgbClr val="0000CC"/>
                </a:solidFill>
              </a:rPr>
              <a:t>hợp</a:t>
            </a:r>
            <a:r>
              <a:rPr lang="en-US" altLang="en-US" sz="2800" b="0" dirty="0">
                <a:solidFill>
                  <a:srgbClr val="0000CC"/>
                </a:solidFill>
              </a:rPr>
              <a:t> </a:t>
            </a:r>
            <a:r>
              <a:rPr lang="en-US" altLang="en-US" sz="2800" b="0" dirty="0" err="1">
                <a:solidFill>
                  <a:srgbClr val="0000CC"/>
                </a:solidFill>
              </a:rPr>
              <a:t>và</a:t>
            </a:r>
            <a:r>
              <a:rPr lang="en-US" altLang="en-US" sz="2800" b="0" dirty="0">
                <a:solidFill>
                  <a:srgbClr val="0000CC"/>
                </a:solidFill>
              </a:rPr>
              <a:t> </a:t>
            </a:r>
            <a:r>
              <a:rPr lang="en-US" altLang="en-US" sz="2800" b="0" dirty="0" err="1" smtClean="0">
                <a:solidFill>
                  <a:srgbClr val="0000CC"/>
                </a:solidFill>
              </a:rPr>
              <a:t>hô</a:t>
            </a:r>
            <a:r>
              <a:rPr lang="en-US" altLang="en-US" sz="2800" b="0" dirty="0" smtClean="0">
                <a:solidFill>
                  <a:srgbClr val="0000CC"/>
                </a:solidFill>
              </a:rPr>
              <a:t> </a:t>
            </a:r>
            <a:r>
              <a:rPr lang="en-US" altLang="en-US" sz="2800" b="0" dirty="0" err="1">
                <a:solidFill>
                  <a:srgbClr val="0000CC"/>
                </a:solidFill>
              </a:rPr>
              <a:t>hấp</a:t>
            </a:r>
            <a:r>
              <a:rPr lang="en-US" altLang="en-US" sz="2800" b="0" dirty="0">
                <a:solidFill>
                  <a:srgbClr val="0000CC"/>
                </a:solidFill>
              </a:rPr>
              <a:t> </a:t>
            </a:r>
            <a:r>
              <a:rPr lang="en-US" altLang="en-US" sz="2800" b="0" dirty="0" err="1">
                <a:solidFill>
                  <a:srgbClr val="0000CC"/>
                </a:solidFill>
              </a:rPr>
              <a:t>bị</a:t>
            </a:r>
            <a:r>
              <a:rPr lang="en-US" altLang="en-US" sz="2800" b="0" dirty="0">
                <a:solidFill>
                  <a:srgbClr val="0000CC"/>
                </a:solidFill>
              </a:rPr>
              <a:t> </a:t>
            </a:r>
            <a:r>
              <a:rPr lang="en-US" altLang="en-US" sz="2800" b="0" dirty="0" err="1">
                <a:solidFill>
                  <a:srgbClr val="0000CC"/>
                </a:solidFill>
              </a:rPr>
              <a:t>ngừng</a:t>
            </a:r>
            <a:r>
              <a:rPr lang="en-US" altLang="en-US" sz="2800" b="0" dirty="0">
                <a:solidFill>
                  <a:srgbClr val="0000CC"/>
                </a:solidFill>
              </a:rPr>
              <a:t> </a:t>
            </a:r>
            <a:r>
              <a:rPr lang="en-US" altLang="en-US" sz="2800" b="0" dirty="0" err="1">
                <a:solidFill>
                  <a:srgbClr val="0000CC"/>
                </a:solidFill>
              </a:rPr>
              <a:t>trệ</a:t>
            </a:r>
            <a:endParaRPr lang="en-US" altLang="en-US" sz="2800" b="0" dirty="0">
              <a:solidFill>
                <a:srgbClr val="0000CC"/>
              </a:solidFill>
            </a:endParaRPr>
          </a:p>
        </p:txBody>
      </p:sp>
      <p:sp>
        <p:nvSpPr>
          <p:cNvPr id="6" name="Rectangle 5"/>
          <p:cNvSpPr/>
          <p:nvPr/>
        </p:nvSpPr>
        <p:spPr>
          <a:xfrm>
            <a:off x="3808472" y="4932382"/>
            <a:ext cx="4572000" cy="954107"/>
          </a:xfrm>
          <a:prstGeom prst="rect">
            <a:avLst/>
          </a:prstGeom>
          <a:noFill/>
          <a:ln w="9525">
            <a:noFill/>
          </a:ln>
        </p:spPr>
        <p:txBody>
          <a:bodyPr wrap="square">
            <a:spAutoFit/>
          </a:bodyPr>
          <a:lstStyle/>
          <a:p>
            <a:pPr eaLnBrk="1" hangingPunct="1">
              <a:spcBef>
                <a:spcPct val="50000"/>
              </a:spcBef>
            </a:pPr>
            <a:r>
              <a:rPr lang="en-US" altLang="en-US" sz="2800" b="0" dirty="0" err="1">
                <a:solidFill>
                  <a:srgbClr val="0000CC"/>
                </a:solidFill>
              </a:rPr>
              <a:t>Đa</a:t>
            </a:r>
            <a:r>
              <a:rPr lang="en-US" altLang="en-US" sz="2800" b="0" dirty="0">
                <a:solidFill>
                  <a:srgbClr val="0000CC"/>
                </a:solidFill>
              </a:rPr>
              <a:t> </a:t>
            </a:r>
            <a:r>
              <a:rPr lang="en-US" altLang="en-US" sz="2800" b="0" dirty="0" err="1">
                <a:solidFill>
                  <a:srgbClr val="0000CC"/>
                </a:solidFill>
              </a:rPr>
              <a:t>số</a:t>
            </a:r>
            <a:r>
              <a:rPr lang="en-US" altLang="en-US" sz="2800" b="0" dirty="0">
                <a:solidFill>
                  <a:srgbClr val="0000CC"/>
                </a:solidFill>
              </a:rPr>
              <a:t> </a:t>
            </a:r>
            <a:r>
              <a:rPr lang="en-US" altLang="en-US" sz="2800" b="0" dirty="0" err="1">
                <a:solidFill>
                  <a:srgbClr val="0000CC"/>
                </a:solidFill>
              </a:rPr>
              <a:t>sinh</a:t>
            </a:r>
            <a:r>
              <a:rPr lang="en-US" altLang="en-US" sz="2800" b="0" dirty="0">
                <a:solidFill>
                  <a:srgbClr val="0000CC"/>
                </a:solidFill>
              </a:rPr>
              <a:t> </a:t>
            </a:r>
            <a:r>
              <a:rPr lang="en-US" altLang="en-US" sz="2800" b="0" dirty="0" err="1">
                <a:solidFill>
                  <a:srgbClr val="0000CC"/>
                </a:solidFill>
              </a:rPr>
              <a:t>vật</a:t>
            </a:r>
            <a:r>
              <a:rPr lang="en-US" altLang="en-US" sz="2800" b="0" dirty="0">
                <a:solidFill>
                  <a:srgbClr val="0000CC"/>
                </a:solidFill>
              </a:rPr>
              <a:t> </a:t>
            </a:r>
            <a:r>
              <a:rPr lang="en-US" altLang="en-US" sz="2800" b="0" dirty="0" err="1">
                <a:solidFill>
                  <a:srgbClr val="0000CC"/>
                </a:solidFill>
              </a:rPr>
              <a:t>sống</a:t>
            </a:r>
            <a:r>
              <a:rPr lang="en-US" altLang="en-US" sz="2800" b="0" dirty="0">
                <a:solidFill>
                  <a:srgbClr val="0000CC"/>
                </a:solidFill>
              </a:rPr>
              <a:t> </a:t>
            </a:r>
            <a:r>
              <a:rPr lang="en-US" altLang="en-US" sz="2800" b="0" dirty="0" err="1" smtClean="0">
                <a:solidFill>
                  <a:srgbClr val="0000CC"/>
                </a:solidFill>
              </a:rPr>
              <a:t>trong</a:t>
            </a:r>
            <a:r>
              <a:rPr lang="en-US" altLang="en-US" sz="2800" b="0" dirty="0" smtClean="0">
                <a:solidFill>
                  <a:srgbClr val="0000CC"/>
                </a:solidFill>
              </a:rPr>
              <a:t> </a:t>
            </a:r>
            <a:r>
              <a:rPr lang="en-US" altLang="en-US" sz="2800" b="0" dirty="0" err="1" smtClean="0">
                <a:solidFill>
                  <a:srgbClr val="0000CC"/>
                </a:solidFill>
              </a:rPr>
              <a:t>phạm</a:t>
            </a:r>
            <a:r>
              <a:rPr lang="en-US" altLang="en-US" sz="2800" b="0" dirty="0" smtClean="0">
                <a:solidFill>
                  <a:srgbClr val="0000CC"/>
                </a:solidFill>
              </a:rPr>
              <a:t> </a:t>
            </a:r>
            <a:r>
              <a:rPr lang="en-US" altLang="en-US" sz="2800" b="0" dirty="0">
                <a:solidFill>
                  <a:srgbClr val="0000CC"/>
                </a:solidFill>
              </a:rPr>
              <a:t>vi </a:t>
            </a:r>
            <a:r>
              <a:rPr lang="en-US" altLang="en-US" sz="2800" b="0" dirty="0" err="1">
                <a:solidFill>
                  <a:srgbClr val="0000CC"/>
                </a:solidFill>
              </a:rPr>
              <a:t>từ</a:t>
            </a:r>
            <a:r>
              <a:rPr lang="en-US" altLang="en-US" sz="2800" b="0" dirty="0">
                <a:solidFill>
                  <a:srgbClr val="0000CC"/>
                </a:solidFill>
              </a:rPr>
              <a:t> 0 – 50</a:t>
            </a:r>
            <a:r>
              <a:rPr lang="en-US" altLang="en-US" sz="2800" b="0" baseline="30000" dirty="0">
                <a:solidFill>
                  <a:srgbClr val="0000CC"/>
                </a:solidFill>
              </a:rPr>
              <a:t>0</a:t>
            </a:r>
            <a:r>
              <a:rPr lang="en-US" altLang="en-US" sz="2800" b="0" dirty="0">
                <a:solidFill>
                  <a:srgbClr val="0000CC"/>
                </a:solidFill>
              </a:rPr>
              <a:t>c</a:t>
            </a:r>
            <a:endParaRPr lang="vi-VN" sz="2800" b="0"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9599" y="1204144"/>
            <a:ext cx="4953001" cy="2971800"/>
            <a:chOff x="609600" y="1204144"/>
            <a:chExt cx="4953000" cy="2971800"/>
          </a:xfrm>
        </p:grpSpPr>
        <p:pic>
          <p:nvPicPr>
            <p:cNvPr id="4099"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609600" y="1204144"/>
              <a:ext cx="2895600" cy="2971800"/>
            </a:xfrm>
            <a:prstGeom prst="rect">
              <a:avLst/>
            </a:prstGeom>
            <a:noFill/>
            <a:ln w="9525">
              <a:noFill/>
            </a:ln>
          </p:spPr>
        </p:pic>
        <p:sp>
          <p:nvSpPr>
            <p:cNvPr id="4100" name="Text Box 4"/>
            <p:cNvSpPr txBox="1"/>
            <p:nvPr/>
          </p:nvSpPr>
          <p:spPr>
            <a:xfrm>
              <a:off x="3733799" y="2272552"/>
              <a:ext cx="1828801" cy="701675"/>
            </a:xfrm>
            <a:prstGeom prst="rect">
              <a:avLst/>
            </a:prstGeom>
            <a:solidFill>
              <a:schemeClr val="bg1"/>
            </a:solidFill>
            <a:ln w="9525">
              <a:noFill/>
            </a:ln>
          </p:spPr>
          <p:txBody>
            <a:bodyPr wrap="square">
              <a:spAutoFit/>
            </a:bodyPr>
            <a:lstStyle/>
            <a:p>
              <a:pPr algn="ctr" eaLnBrk="1" hangingPunct="1">
                <a:spcBef>
                  <a:spcPct val="50000"/>
                </a:spcBef>
              </a:pPr>
              <a:r>
                <a:rPr lang="en-US" altLang="en-US" dirty="0">
                  <a:solidFill>
                    <a:srgbClr val="0000CC"/>
                  </a:solidFill>
                  <a:latin typeface="Times New Roman" panose="02020603050405020304" pitchFamily="18" charset="0"/>
                </a:rPr>
                <a:t>Vi khuẩn suối nước nóng</a:t>
              </a:r>
            </a:p>
          </p:txBody>
        </p:sp>
      </p:grpSp>
      <p:sp>
        <p:nvSpPr>
          <p:cNvPr id="4107" name="Text Box 7"/>
          <p:cNvSpPr txBox="1"/>
          <p:nvPr/>
        </p:nvSpPr>
        <p:spPr>
          <a:xfrm>
            <a:off x="3855084" y="5010575"/>
            <a:ext cx="1923697" cy="708362"/>
          </a:xfrm>
          <a:prstGeom prst="rect">
            <a:avLst/>
          </a:prstGeom>
          <a:solidFill>
            <a:schemeClr val="bg1"/>
          </a:solidFill>
          <a:ln w="9525">
            <a:noFill/>
          </a:ln>
        </p:spPr>
        <p:txBody>
          <a:bodyPr wrap="square">
            <a:spAutoFit/>
          </a:bodyPr>
          <a:lstStyle>
            <a:defPPr>
              <a:defRPr lang="en-US"/>
            </a:defPPr>
            <a:lvl1pPr algn="ctr" eaLnBrk="1" hangingPunct="1">
              <a:spcBef>
                <a:spcPct val="50000"/>
              </a:spcBef>
              <a:defRPr>
                <a:solidFill>
                  <a:srgbClr val="0000CC"/>
                </a:solidFill>
              </a:defRPr>
            </a:lvl1pPr>
          </a:lstStyle>
          <a:p>
            <a:r>
              <a:rPr lang="en-US" altLang="en-US" dirty="0"/>
              <a:t>Ấu trùng sâu ngô</a:t>
            </a:r>
          </a:p>
        </p:txBody>
      </p:sp>
      <p:sp>
        <p:nvSpPr>
          <p:cNvPr id="4102" name="Text Box 10"/>
          <p:cNvSpPr txBox="1"/>
          <p:nvPr/>
        </p:nvSpPr>
        <p:spPr>
          <a:xfrm>
            <a:off x="374904" y="286613"/>
            <a:ext cx="8839200" cy="954107"/>
          </a:xfrm>
          <a:prstGeom prst="rect">
            <a:avLst/>
          </a:prstGeom>
          <a:noFill/>
          <a:ln w="9525">
            <a:noFill/>
          </a:ln>
        </p:spPr>
        <p:txBody>
          <a:bodyPr wrap="square">
            <a:spAutoFit/>
          </a:bodyPr>
          <a:lstStyle/>
          <a:p>
            <a:pPr marL="457200" indent="-457200" eaLnBrk="1" hangingPunct="1">
              <a:spcBef>
                <a:spcPct val="50000"/>
              </a:spcBef>
              <a:buAutoNum type="romanUcPeriod"/>
            </a:pPr>
            <a:r>
              <a:rPr lang="en-US" altLang="en-US" sz="2800" dirty="0">
                <a:solidFill>
                  <a:srgbClr val="CC0099"/>
                </a:solidFill>
                <a:latin typeface="Times New Roman" panose="02020603050405020304" pitchFamily="18" charset="0"/>
              </a:rPr>
              <a:t>Ảnh hưởng của nhiệt độ lên đời sống sinh vật</a:t>
            </a:r>
          </a:p>
          <a:p>
            <a:pPr marL="457200" indent="-457200" eaLnBrk="1" hangingPunct="1">
              <a:buNone/>
            </a:pPr>
            <a:r>
              <a:rPr lang="en-US" altLang="en-US" sz="2800" b="0" dirty="0">
                <a:solidFill>
                  <a:srgbClr val="0000CC"/>
                </a:solidFill>
                <a:latin typeface="Times New Roman" panose="02020603050405020304" pitchFamily="18" charset="0"/>
              </a:rPr>
              <a:t> Đa số sinh vật sống </a:t>
            </a:r>
            <a:r>
              <a:rPr lang="en-US" altLang="en-US" sz="2800" b="0" dirty="0" err="1">
                <a:solidFill>
                  <a:srgbClr val="0000CC"/>
                </a:solidFill>
                <a:latin typeface="Times New Roman" panose="02020603050405020304" pitchFamily="18" charset="0"/>
              </a:rPr>
              <a:t>trong</a:t>
            </a:r>
            <a:r>
              <a:rPr lang="en-US" altLang="en-US" sz="2800" b="0" dirty="0">
                <a:solidFill>
                  <a:srgbClr val="0000CC"/>
                </a:solidFill>
                <a:latin typeface="Times New Roman" panose="02020603050405020304" pitchFamily="18" charset="0"/>
              </a:rPr>
              <a:t> </a:t>
            </a:r>
            <a:r>
              <a:rPr lang="en-US" altLang="en-US" sz="2800" b="0" dirty="0" err="1" smtClean="0">
                <a:solidFill>
                  <a:srgbClr val="0000CC"/>
                </a:solidFill>
                <a:latin typeface="Times New Roman" panose="02020603050405020304" pitchFamily="18" charset="0"/>
              </a:rPr>
              <a:t>phạm</a:t>
            </a:r>
            <a:r>
              <a:rPr lang="en-US" altLang="en-US" sz="2800" b="0" dirty="0" smtClean="0">
                <a:solidFill>
                  <a:srgbClr val="0000CC"/>
                </a:solidFill>
                <a:latin typeface="Times New Roman" panose="02020603050405020304" pitchFamily="18" charset="0"/>
              </a:rPr>
              <a:t> </a:t>
            </a:r>
            <a:r>
              <a:rPr lang="en-US" altLang="en-US" sz="2800" b="0" dirty="0">
                <a:solidFill>
                  <a:srgbClr val="0000CC"/>
                </a:solidFill>
                <a:latin typeface="Times New Roman" panose="02020603050405020304" pitchFamily="18" charset="0"/>
              </a:rPr>
              <a:t>vi từ 0 – 50</a:t>
            </a:r>
            <a:r>
              <a:rPr lang="en-US" altLang="en-US" sz="2800" b="0" baseline="30000" dirty="0">
                <a:solidFill>
                  <a:srgbClr val="0000CC"/>
                </a:solidFill>
                <a:latin typeface="Times New Roman" panose="02020603050405020304" pitchFamily="18" charset="0"/>
              </a:rPr>
              <a:t>0</a:t>
            </a:r>
            <a:r>
              <a:rPr lang="en-US" altLang="en-US" sz="2800" b="0" dirty="0">
                <a:solidFill>
                  <a:srgbClr val="0000CC"/>
                </a:solidFill>
                <a:latin typeface="Times New Roman" panose="02020603050405020304" pitchFamily="18" charset="0"/>
              </a:rPr>
              <a:t>c</a:t>
            </a:r>
          </a:p>
        </p:txBody>
      </p:sp>
      <p:sp>
        <p:nvSpPr>
          <p:cNvPr id="15372" name="Text Box 12"/>
          <p:cNvSpPr txBox="1"/>
          <p:nvPr/>
        </p:nvSpPr>
        <p:spPr>
          <a:xfrm>
            <a:off x="5714364" y="2020120"/>
            <a:ext cx="3048636" cy="954107"/>
          </a:xfrm>
          <a:prstGeom prst="rect">
            <a:avLst/>
          </a:prstGeom>
          <a:noFill/>
          <a:ln w="9525">
            <a:noFill/>
          </a:ln>
        </p:spPr>
        <p:txBody>
          <a:bodyPr wrap="square">
            <a:spAutoFit/>
          </a:bodyPr>
          <a:lstStyle/>
          <a:p>
            <a:pPr eaLnBrk="1" hangingPunct="1">
              <a:spcBef>
                <a:spcPct val="50000"/>
              </a:spcBef>
            </a:pPr>
            <a:r>
              <a:rPr lang="en-US" altLang="en-US" sz="2800" b="0" dirty="0">
                <a:solidFill>
                  <a:srgbClr val="0000CC"/>
                </a:solidFill>
                <a:latin typeface="Times New Roman" panose="02020603050405020304" pitchFamily="18" charset="0"/>
              </a:rPr>
              <a:t>Chịu được nhiệt độ cao từ 70 </a:t>
            </a:r>
            <a:r>
              <a:rPr lang="en-US" altLang="en-US" sz="2800" b="0" dirty="0" smtClean="0">
                <a:solidFill>
                  <a:srgbClr val="0000CC"/>
                </a:solidFill>
                <a:latin typeface="Times New Roman" panose="02020603050405020304" pitchFamily="18" charset="0"/>
              </a:rPr>
              <a:t>– 90</a:t>
            </a:r>
            <a:r>
              <a:rPr lang="en-US" altLang="en-US" sz="2800" b="0" baseline="30000" dirty="0" smtClean="0">
                <a:solidFill>
                  <a:srgbClr val="0000CC"/>
                </a:solidFill>
                <a:latin typeface="Times New Roman" panose="02020603050405020304" pitchFamily="18" charset="0"/>
              </a:rPr>
              <a:t>0</a:t>
            </a:r>
            <a:r>
              <a:rPr lang="en-US" altLang="en-US" sz="2800" b="0" dirty="0">
                <a:solidFill>
                  <a:srgbClr val="0000CC"/>
                </a:solidFill>
              </a:rPr>
              <a:t>C</a:t>
            </a:r>
            <a:endParaRPr lang="en-US" altLang="en-US" sz="2800" b="0" dirty="0">
              <a:solidFill>
                <a:srgbClr val="0000CC"/>
              </a:solidFill>
              <a:latin typeface="Times New Roman" panose="02020603050405020304" pitchFamily="18" charset="0"/>
            </a:endParaRPr>
          </a:p>
        </p:txBody>
      </p:sp>
      <p:sp>
        <p:nvSpPr>
          <p:cNvPr id="15373" name="Rectangle 13"/>
          <p:cNvSpPr/>
          <p:nvPr/>
        </p:nvSpPr>
        <p:spPr>
          <a:xfrm>
            <a:off x="5943600" y="4685357"/>
            <a:ext cx="2971799" cy="954107"/>
          </a:xfrm>
          <a:prstGeom prst="rect">
            <a:avLst/>
          </a:prstGeom>
          <a:noFill/>
          <a:ln w="9525">
            <a:noFill/>
          </a:ln>
        </p:spPr>
        <p:txBody>
          <a:bodyPr wrap="square">
            <a:spAutoFit/>
          </a:bodyPr>
          <a:lstStyle/>
          <a:p>
            <a:pPr eaLnBrk="1" hangingPunct="1">
              <a:spcBef>
                <a:spcPct val="50000"/>
              </a:spcBef>
            </a:pPr>
            <a:r>
              <a:rPr lang="en-US" altLang="en-US" sz="2800" b="0" dirty="0">
                <a:solidFill>
                  <a:srgbClr val="0000CC"/>
                </a:solidFill>
              </a:rPr>
              <a:t>Chịu được nhiệt độ thấp </a:t>
            </a:r>
            <a:r>
              <a:rPr lang="en-US" altLang="en-US" sz="2800" b="0" dirty="0" err="1">
                <a:solidFill>
                  <a:srgbClr val="0000CC"/>
                </a:solidFill>
              </a:rPr>
              <a:t>đến</a:t>
            </a:r>
            <a:r>
              <a:rPr lang="en-US" altLang="en-US" sz="2800" b="0" dirty="0">
                <a:solidFill>
                  <a:srgbClr val="0000CC"/>
                </a:solidFill>
              </a:rPr>
              <a:t> </a:t>
            </a:r>
            <a:r>
              <a:rPr lang="en-US" altLang="en-US" sz="2800" b="0" dirty="0" smtClean="0">
                <a:solidFill>
                  <a:srgbClr val="0000CC"/>
                </a:solidFill>
              </a:rPr>
              <a:t>-27</a:t>
            </a:r>
            <a:r>
              <a:rPr lang="en-US" altLang="en-US" sz="2800" b="0" baseline="30000" dirty="0" smtClean="0">
                <a:solidFill>
                  <a:srgbClr val="0000CC"/>
                </a:solidFill>
              </a:rPr>
              <a:t>o</a:t>
            </a:r>
            <a:r>
              <a:rPr lang="en-US" altLang="en-US" sz="2800" b="0" dirty="0" smtClean="0">
                <a:solidFill>
                  <a:srgbClr val="0000CC"/>
                </a:solidFill>
              </a:rPr>
              <a:t>C </a:t>
            </a:r>
            <a:endParaRPr lang="en-US" altLang="en-US" sz="2800" b="0" dirty="0">
              <a:solidFill>
                <a:srgbClr val="0000CC"/>
              </a:solidFill>
            </a:endParaRPr>
          </a:p>
        </p:txBody>
      </p:sp>
      <p:pic>
        <p:nvPicPr>
          <p:cNvPr id="13" name="Picture 12"/>
          <p:cNvPicPr>
            <a:picLocks noChangeAspect="1"/>
          </p:cNvPicPr>
          <p:nvPr/>
        </p:nvPicPr>
        <p:blipFill>
          <a:blip r:embed="rId4"/>
          <a:stretch>
            <a:fillRect/>
          </a:stretch>
        </p:blipFill>
        <p:spPr>
          <a:xfrm>
            <a:off x="541867" y="4175944"/>
            <a:ext cx="2963333" cy="24534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72"/>
                                        </p:tgtEl>
                                        <p:attrNameLst>
                                          <p:attrName>style.visibility</p:attrName>
                                        </p:attrNameLst>
                                      </p:cBhvr>
                                      <p:to>
                                        <p:strVal val="visible"/>
                                      </p:to>
                                    </p:set>
                                    <p:animEffect transition="in" filter="box(in)">
                                      <p:cBhvr>
                                        <p:cTn id="7" dur="500"/>
                                        <p:tgtEl>
                                          <p:spTgt spid="1537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73"/>
                                        </p:tgtEl>
                                        <p:attrNameLst>
                                          <p:attrName>style.visibility</p:attrName>
                                        </p:attrNameLst>
                                      </p:cBhvr>
                                      <p:to>
                                        <p:strVal val="visible"/>
                                      </p:to>
                                    </p:set>
                                    <p:animEffect transition="in" filter="box(in)">
                                      <p:cBhvr>
                                        <p:cTn id="12" dur="500"/>
                                        <p:tgtEl>
                                          <p:spTgt spid="15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p:bldP spid="153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762000"/>
            <a:ext cx="8599790" cy="584775"/>
          </a:xfrm>
          <a:prstGeom prst="rect">
            <a:avLst/>
          </a:prstGeom>
          <a:noFill/>
        </p:spPr>
        <p:txBody>
          <a:bodyPr wrap="none" rtlCol="0">
            <a:spAutoFit/>
          </a:bodyPr>
          <a:lstStyle/>
          <a:p>
            <a:r>
              <a:rPr lang="en-US" sz="3200" i="1" dirty="0">
                <a:cs typeface="Times New Roman" panose="02020603050405020304" pitchFamily="18" charset="0"/>
              </a:rPr>
              <a:t>GIỚI HẠN CHỊU NHIỆT CỦA MỘT SỐ LOÀI</a:t>
            </a:r>
          </a:p>
        </p:txBody>
      </p:sp>
      <p:graphicFrame>
        <p:nvGraphicFramePr>
          <p:cNvPr id="5" name="Table 4"/>
          <p:cNvGraphicFramePr>
            <a:graphicFrameLocks noGrp="1"/>
          </p:cNvGraphicFramePr>
          <p:nvPr>
            <p:extLst>
              <p:ext uri="{D42A27DB-BD31-4B8C-83A1-F6EECF244321}">
                <p14:modId xmlns:p14="http://schemas.microsoft.com/office/powerpoint/2010/main" val="3701626860"/>
              </p:ext>
            </p:extLst>
          </p:nvPr>
        </p:nvGraphicFramePr>
        <p:xfrm>
          <a:off x="762000" y="1676399"/>
          <a:ext cx="8077200" cy="3352800"/>
        </p:xfrm>
        <a:graphic>
          <a:graphicData uri="http://schemas.openxmlformats.org/drawingml/2006/table">
            <a:tbl>
              <a:tblPr firstRow="1" bandRow="1">
                <a:tableStyleId>{5C22544A-7EE6-4342-B048-85BDC9FD1C3A}</a:tableStyleId>
              </a:tblPr>
              <a:tblGrid>
                <a:gridCol w="986286">
                  <a:extLst>
                    <a:ext uri="{9D8B030D-6E8A-4147-A177-3AD203B41FA5}">
                      <a16:colId xmlns="" xmlns:a16="http://schemas.microsoft.com/office/drawing/2014/main" val="904410179"/>
                    </a:ext>
                  </a:extLst>
                </a:gridCol>
                <a:gridCol w="3350038">
                  <a:extLst>
                    <a:ext uri="{9D8B030D-6E8A-4147-A177-3AD203B41FA5}">
                      <a16:colId xmlns="" xmlns:a16="http://schemas.microsoft.com/office/drawing/2014/main" val="4153491315"/>
                    </a:ext>
                  </a:extLst>
                </a:gridCol>
                <a:gridCol w="3740876">
                  <a:extLst>
                    <a:ext uri="{9D8B030D-6E8A-4147-A177-3AD203B41FA5}">
                      <a16:colId xmlns="" xmlns:a16="http://schemas.microsoft.com/office/drawing/2014/main" val="516257701"/>
                    </a:ext>
                  </a:extLst>
                </a:gridCol>
              </a:tblGrid>
              <a:tr h="558800">
                <a:tc>
                  <a:txBody>
                    <a:bodyPr/>
                    <a:lstStyle/>
                    <a:p>
                      <a:pPr algn="ctr"/>
                      <a:r>
                        <a:rPr lang="en-US" sz="2800" smtClean="0">
                          <a:solidFill>
                            <a:sysClr val="windowText" lastClr="000000"/>
                          </a:solidFill>
                          <a:latin typeface="Times New Roman" panose="02020603050405020304" pitchFamily="18" charset="0"/>
                          <a:cs typeface="Times New Roman" panose="02020603050405020304" pitchFamily="18" charset="0"/>
                        </a:rPr>
                        <a:t>STT</a:t>
                      </a:r>
                      <a:endParaRPr lang="en-US" sz="2800">
                        <a:solidFill>
                          <a:sysClr val="windowText" lastClr="000000"/>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800" smtClean="0">
                          <a:solidFill>
                            <a:sysClr val="windowText" lastClr="000000"/>
                          </a:solidFill>
                          <a:latin typeface="Times New Roman" panose="02020603050405020304" pitchFamily="18" charset="0"/>
                          <a:cs typeface="Times New Roman" panose="02020603050405020304" pitchFamily="18" charset="0"/>
                        </a:rPr>
                        <a:t>Tên</a:t>
                      </a:r>
                      <a:r>
                        <a:rPr lang="en-US" sz="2800" baseline="0" smtClean="0">
                          <a:solidFill>
                            <a:sysClr val="windowText" lastClr="000000"/>
                          </a:solidFill>
                          <a:latin typeface="Times New Roman" panose="02020603050405020304" pitchFamily="18" charset="0"/>
                          <a:cs typeface="Times New Roman" panose="02020603050405020304" pitchFamily="18" charset="0"/>
                        </a:rPr>
                        <a:t> loài</a:t>
                      </a:r>
                      <a:endParaRPr lang="en-US" sz="2800">
                        <a:solidFill>
                          <a:sysClr val="windowText" lastClr="000000"/>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800" smtClean="0">
                          <a:solidFill>
                            <a:sysClr val="windowText" lastClr="000000"/>
                          </a:solidFill>
                          <a:latin typeface="Times New Roman" panose="02020603050405020304" pitchFamily="18" charset="0"/>
                          <a:cs typeface="Times New Roman" panose="02020603050405020304" pitchFamily="18" charset="0"/>
                        </a:rPr>
                        <a:t>Giới hạn</a:t>
                      </a:r>
                      <a:r>
                        <a:rPr lang="en-US" sz="2800" baseline="0" smtClean="0">
                          <a:solidFill>
                            <a:sysClr val="windowText" lastClr="000000"/>
                          </a:solidFill>
                          <a:latin typeface="Times New Roman" panose="02020603050405020304" pitchFamily="18" charset="0"/>
                          <a:cs typeface="Times New Roman" panose="02020603050405020304" pitchFamily="18" charset="0"/>
                        </a:rPr>
                        <a:t> chịu nhiệt</a:t>
                      </a:r>
                      <a:endParaRPr lang="en-US" sz="2800">
                        <a:solidFill>
                          <a:sysClr val="windowText" lastClr="000000"/>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854563344"/>
                  </a:ext>
                </a:extLst>
              </a:tr>
              <a:tr h="558800">
                <a:tc>
                  <a:txBody>
                    <a:bodyPr/>
                    <a:lstStyle/>
                    <a:p>
                      <a:pPr algn="ctr"/>
                      <a:r>
                        <a:rPr lang="en-US" sz="2800" smtClean="0">
                          <a:solidFill>
                            <a:sysClr val="windowText" lastClr="000000"/>
                          </a:solidFill>
                          <a:latin typeface="Times New Roman" panose="02020603050405020304" pitchFamily="18" charset="0"/>
                          <a:cs typeface="Times New Roman" panose="02020603050405020304" pitchFamily="18" charset="0"/>
                        </a:rPr>
                        <a:t>1</a:t>
                      </a:r>
                      <a:endParaRPr lang="en-US" sz="2800">
                        <a:solidFill>
                          <a:sysClr val="windowText" lastClr="000000"/>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800" smtClean="0">
                          <a:solidFill>
                            <a:sysClr val="windowText" lastClr="000000"/>
                          </a:solidFill>
                          <a:latin typeface="Times New Roman" panose="02020603050405020304" pitchFamily="18" charset="0"/>
                          <a:cs typeface="Times New Roman" panose="02020603050405020304" pitchFamily="18" charset="0"/>
                        </a:rPr>
                        <a:t>Cá</a:t>
                      </a:r>
                      <a:r>
                        <a:rPr lang="en-US" sz="2800" baseline="0" smtClean="0">
                          <a:solidFill>
                            <a:sysClr val="windowText" lastClr="000000"/>
                          </a:solidFill>
                          <a:latin typeface="Times New Roman" panose="02020603050405020304" pitchFamily="18" charset="0"/>
                          <a:cs typeface="Times New Roman" panose="02020603050405020304" pitchFamily="18" charset="0"/>
                        </a:rPr>
                        <a:t> rô phi Việt Nam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800" smtClean="0">
                          <a:solidFill>
                            <a:sysClr val="windowText" lastClr="000000"/>
                          </a:solidFill>
                          <a:latin typeface="Times New Roman" panose="02020603050405020304" pitchFamily="18" charset="0"/>
                          <a:cs typeface="Times New Roman" panose="02020603050405020304" pitchFamily="18" charset="0"/>
                        </a:rPr>
                        <a:t>5</a:t>
                      </a:r>
                      <a:r>
                        <a:rPr lang="en-US" sz="2800" baseline="30000" smtClean="0">
                          <a:solidFill>
                            <a:sysClr val="windowText" lastClr="000000"/>
                          </a:solidFill>
                          <a:latin typeface="Times New Roman" panose="02020603050405020304" pitchFamily="18" charset="0"/>
                          <a:cs typeface="Times New Roman" panose="02020603050405020304" pitchFamily="18" charset="0"/>
                        </a:rPr>
                        <a:t>o</a:t>
                      </a:r>
                      <a:r>
                        <a:rPr lang="en-US" sz="2800" smtClean="0">
                          <a:solidFill>
                            <a:sysClr val="windowText" lastClr="000000"/>
                          </a:solidFill>
                          <a:latin typeface="Times New Roman" panose="02020603050405020304" pitchFamily="18" charset="0"/>
                          <a:cs typeface="Times New Roman" panose="02020603050405020304" pitchFamily="18" charset="0"/>
                        </a:rPr>
                        <a:t>C - 42</a:t>
                      </a:r>
                      <a:r>
                        <a:rPr lang="en-US" sz="2800" baseline="30000" smtClean="0">
                          <a:solidFill>
                            <a:sysClr val="windowText" lastClr="000000"/>
                          </a:solidFill>
                          <a:latin typeface="Times New Roman" panose="02020603050405020304" pitchFamily="18" charset="0"/>
                          <a:cs typeface="Times New Roman" panose="02020603050405020304" pitchFamily="18" charset="0"/>
                        </a:rPr>
                        <a:t>o</a:t>
                      </a:r>
                      <a:r>
                        <a:rPr lang="en-US" sz="2800" smtClean="0">
                          <a:solidFill>
                            <a:sysClr val="windowText" lastClr="000000"/>
                          </a:solidFill>
                          <a:latin typeface="Times New Roman" panose="02020603050405020304" pitchFamily="18" charset="0"/>
                          <a:cs typeface="Times New Roman" panose="02020603050405020304" pitchFamily="18" charset="0"/>
                        </a:rPr>
                        <a:t>C</a:t>
                      </a:r>
                      <a:endParaRPr lang="en-US" sz="2800">
                        <a:solidFill>
                          <a:sysClr val="windowText" lastClr="000000"/>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2569903896"/>
                  </a:ext>
                </a:extLst>
              </a:tr>
              <a:tr h="558800">
                <a:tc>
                  <a:txBody>
                    <a:bodyPr/>
                    <a:lstStyle/>
                    <a:p>
                      <a:pPr algn="ctr"/>
                      <a:r>
                        <a:rPr lang="en-US" sz="2800" smtClean="0">
                          <a:solidFill>
                            <a:sysClr val="windowText" lastClr="000000"/>
                          </a:solidFill>
                          <a:latin typeface="Times New Roman" panose="02020603050405020304" pitchFamily="18" charset="0"/>
                          <a:cs typeface="Times New Roman" panose="02020603050405020304" pitchFamily="18" charset="0"/>
                        </a:rPr>
                        <a:t>2</a:t>
                      </a:r>
                      <a:endParaRPr lang="en-US" sz="2800">
                        <a:solidFill>
                          <a:sysClr val="windowText" lastClr="000000"/>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800" smtClean="0">
                          <a:solidFill>
                            <a:sysClr val="windowText" lastClr="000000"/>
                          </a:solidFill>
                          <a:latin typeface="Times New Roman" panose="02020603050405020304" pitchFamily="18" charset="0"/>
                          <a:cs typeface="Times New Roman" panose="02020603050405020304" pitchFamily="18" charset="0"/>
                        </a:rPr>
                        <a:t>Cá</a:t>
                      </a:r>
                      <a:r>
                        <a:rPr lang="en-US" sz="2800" baseline="0" smtClean="0">
                          <a:solidFill>
                            <a:sysClr val="windowText" lastClr="000000"/>
                          </a:solidFill>
                          <a:latin typeface="Times New Roman" panose="02020603050405020304" pitchFamily="18" charset="0"/>
                          <a:cs typeface="Times New Roman" panose="02020603050405020304" pitchFamily="18" charset="0"/>
                        </a:rPr>
                        <a:t> chép</a:t>
                      </a:r>
                      <a:endParaRPr lang="en-US" sz="2800">
                        <a:solidFill>
                          <a:sysClr val="windowText" lastClr="000000"/>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2</a:t>
                      </a:r>
                      <a:r>
                        <a:rPr kumimoji="0" lang="en-US" sz="2800" b="0" i="0" u="none" strike="noStrike" kern="1200" cap="none" spc="0" normalizeH="0" baseline="30000" noProof="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o</a:t>
                      </a:r>
                      <a:r>
                        <a:rPr kumimoji="0" lang="en-US" sz="2800" b="0" i="0" u="none" strike="noStrike" kern="1200" cap="none" spc="0" normalizeH="0" baseline="0" noProof="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 - 44</a:t>
                      </a:r>
                      <a:r>
                        <a:rPr kumimoji="0" lang="en-US" sz="2800" b="0" i="0" u="none" strike="noStrike" kern="1200" cap="none" spc="0" normalizeH="0" baseline="30000" noProof="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o</a:t>
                      </a:r>
                      <a:r>
                        <a:rPr kumimoji="0" lang="en-US" sz="2800" b="0" i="0" u="none" strike="noStrike" kern="1200" cap="none" spc="0" normalizeH="0" baseline="0" noProof="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a:t>
                      </a:r>
                      <a:endParaRPr kumimoji="0" lang="en-US" sz="2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311671234"/>
                  </a:ext>
                </a:extLst>
              </a:tr>
              <a:tr h="558800">
                <a:tc>
                  <a:txBody>
                    <a:bodyPr/>
                    <a:lstStyle/>
                    <a:p>
                      <a:pPr algn="ctr"/>
                      <a:r>
                        <a:rPr lang="en-US" sz="2800" smtClean="0">
                          <a:solidFill>
                            <a:sysClr val="windowText" lastClr="000000"/>
                          </a:solidFill>
                          <a:latin typeface="Times New Roman" panose="02020603050405020304" pitchFamily="18" charset="0"/>
                          <a:cs typeface="Times New Roman" panose="02020603050405020304" pitchFamily="18" charset="0"/>
                        </a:rPr>
                        <a:t>3</a:t>
                      </a:r>
                      <a:endParaRPr lang="en-US" sz="2800">
                        <a:solidFill>
                          <a:sysClr val="windowText" lastClr="000000"/>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800" smtClean="0">
                          <a:solidFill>
                            <a:sysClr val="windowText" lastClr="000000"/>
                          </a:solidFill>
                          <a:latin typeface="Times New Roman" panose="02020603050405020304" pitchFamily="18" charset="0"/>
                          <a:cs typeface="Times New Roman" panose="02020603050405020304" pitchFamily="18" charset="0"/>
                        </a:rPr>
                        <a:t>Xương</a:t>
                      </a:r>
                      <a:r>
                        <a:rPr lang="en-US" sz="2800" baseline="0" smtClean="0">
                          <a:solidFill>
                            <a:sysClr val="windowText" lastClr="000000"/>
                          </a:solidFill>
                          <a:latin typeface="Times New Roman" panose="02020603050405020304" pitchFamily="18" charset="0"/>
                          <a:cs typeface="Times New Roman" panose="02020603050405020304" pitchFamily="18" charset="0"/>
                        </a:rPr>
                        <a:t> rồng Sa mạc</a:t>
                      </a:r>
                      <a:endParaRPr lang="en-US" sz="2800">
                        <a:solidFill>
                          <a:sysClr val="windowText" lastClr="000000"/>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0</a:t>
                      </a:r>
                      <a:r>
                        <a:rPr kumimoji="0" lang="en-US" sz="2800" b="0" i="0" u="none" strike="noStrike" kern="1200" cap="none" spc="0" normalizeH="0" baseline="30000" noProof="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o</a:t>
                      </a:r>
                      <a:r>
                        <a:rPr kumimoji="0" lang="en-US" sz="2800" b="0" i="0" u="none" strike="noStrike" kern="1200" cap="none" spc="0" normalizeH="0" baseline="0" noProof="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 - 56</a:t>
                      </a:r>
                      <a:r>
                        <a:rPr kumimoji="0" lang="en-US" sz="2800" b="0" i="0" u="none" strike="noStrike" kern="1200" cap="none" spc="0" normalizeH="0" baseline="30000" noProof="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o</a:t>
                      </a:r>
                      <a:r>
                        <a:rPr kumimoji="0" lang="en-US" sz="2800" b="0" i="0" u="none" strike="noStrike" kern="1200" cap="none" spc="0" normalizeH="0" baseline="0" noProof="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a:t>
                      </a:r>
                      <a:endParaRPr kumimoji="0" lang="en-US" sz="2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2908229944"/>
                  </a:ext>
                </a:extLst>
              </a:tr>
              <a:tr h="558800">
                <a:tc>
                  <a:txBody>
                    <a:bodyPr/>
                    <a:lstStyle/>
                    <a:p>
                      <a:pPr algn="ctr"/>
                      <a:r>
                        <a:rPr lang="en-US" sz="2800" smtClean="0">
                          <a:solidFill>
                            <a:sysClr val="windowText" lastClr="000000"/>
                          </a:solidFill>
                          <a:latin typeface="Times New Roman" panose="02020603050405020304" pitchFamily="18" charset="0"/>
                          <a:cs typeface="Times New Roman" panose="02020603050405020304" pitchFamily="18" charset="0"/>
                        </a:rPr>
                        <a:t>4</a:t>
                      </a:r>
                      <a:endParaRPr lang="en-US" sz="2800">
                        <a:solidFill>
                          <a:sysClr val="windowText" lastClr="000000"/>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800" smtClean="0">
                          <a:solidFill>
                            <a:sysClr val="windowText" lastClr="000000"/>
                          </a:solidFill>
                          <a:latin typeface="Times New Roman" panose="02020603050405020304" pitchFamily="18" charset="0"/>
                          <a:cs typeface="Times New Roman" panose="02020603050405020304" pitchFamily="18" charset="0"/>
                        </a:rPr>
                        <a:t>Cà</a:t>
                      </a:r>
                      <a:r>
                        <a:rPr lang="en-US" sz="2800" baseline="0" smtClean="0">
                          <a:solidFill>
                            <a:sysClr val="windowText" lastClr="000000"/>
                          </a:solidFill>
                          <a:latin typeface="Times New Roman" panose="02020603050405020304" pitchFamily="18" charset="0"/>
                          <a:cs typeface="Times New Roman" panose="02020603050405020304" pitchFamily="18" charset="0"/>
                        </a:rPr>
                        <a:t> chua</a:t>
                      </a:r>
                      <a:endParaRPr lang="en-US" sz="2800">
                        <a:solidFill>
                          <a:sysClr val="windowText" lastClr="000000"/>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13</a:t>
                      </a:r>
                      <a:r>
                        <a:rPr kumimoji="0" lang="en-US" sz="2800" b="0" i="0" u="none" strike="noStrike" kern="1200" cap="none" spc="0" normalizeH="0" baseline="30000" noProof="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o</a:t>
                      </a:r>
                      <a:r>
                        <a:rPr kumimoji="0" lang="en-US" sz="2800" b="0" i="0" u="none" strike="noStrike" kern="1200" cap="none" spc="0" normalizeH="0" baseline="0" noProof="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 - 35</a:t>
                      </a:r>
                      <a:r>
                        <a:rPr kumimoji="0" lang="en-US" sz="2800" b="0" i="0" u="none" strike="noStrike" kern="1200" cap="none" spc="0" normalizeH="0" baseline="30000" noProof="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o</a:t>
                      </a:r>
                      <a:r>
                        <a:rPr kumimoji="0" lang="en-US" sz="2800" b="0" i="0" u="none" strike="noStrike" kern="1200" cap="none" spc="0" normalizeH="0" baseline="0" noProof="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a:t>
                      </a:r>
                      <a:endParaRPr kumimoji="0" lang="en-US" sz="2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379033388"/>
                  </a:ext>
                </a:extLst>
              </a:tr>
              <a:tr h="558800">
                <a:tc>
                  <a:txBody>
                    <a:bodyPr/>
                    <a:lstStyle/>
                    <a:p>
                      <a:pPr algn="ctr"/>
                      <a:r>
                        <a:rPr lang="en-US" sz="2800" smtClean="0">
                          <a:solidFill>
                            <a:sysClr val="windowText" lastClr="000000"/>
                          </a:solidFill>
                          <a:latin typeface="Times New Roman" panose="02020603050405020304" pitchFamily="18" charset="0"/>
                          <a:cs typeface="Times New Roman" panose="02020603050405020304" pitchFamily="18" charset="0"/>
                        </a:rPr>
                        <a:t>5</a:t>
                      </a:r>
                      <a:endParaRPr lang="en-US" sz="2800">
                        <a:solidFill>
                          <a:sysClr val="windowText" lastClr="000000"/>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ysClr val="windowText" lastClr="000000"/>
                          </a:solidFill>
                          <a:latin typeface="Times New Roman" panose="02020603050405020304" pitchFamily="18" charset="0"/>
                          <a:cs typeface="Times New Roman" panose="02020603050405020304" pitchFamily="18" charset="0"/>
                        </a:rPr>
                        <a:t>Cây</a:t>
                      </a:r>
                      <a:r>
                        <a:rPr lang="en-US" sz="2800" baseline="0" dirty="0" smtClean="0">
                          <a:solidFill>
                            <a:sysClr val="windowText" lastClr="000000"/>
                          </a:solidFill>
                          <a:latin typeface="Times New Roman" panose="02020603050405020304" pitchFamily="18" charset="0"/>
                          <a:cs typeface="Times New Roman" panose="02020603050405020304" pitchFamily="18" charset="0"/>
                        </a:rPr>
                        <a:t> gừng</a:t>
                      </a:r>
                      <a:endParaRPr lang="en-US" sz="2800" dirty="0">
                        <a:solidFill>
                          <a:sysClr val="windowText" lastClr="000000"/>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0</a:t>
                      </a:r>
                      <a:r>
                        <a:rPr kumimoji="0" lang="en-US" sz="2800" b="0" i="0" u="none" strike="noStrike" kern="1200" cap="none" spc="0" normalizeH="0" baseline="3000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o</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 - 40</a:t>
                      </a:r>
                      <a:r>
                        <a:rPr kumimoji="0" lang="en-US" sz="2800" b="0" i="0" u="none" strike="noStrike" kern="1200" cap="none" spc="0" normalizeH="0" baseline="3000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o</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a:t>
                      </a:r>
                      <a:endParaRPr kumimoji="0" lang="en-US" sz="28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2840035420"/>
                  </a:ext>
                </a:extLst>
              </a:tr>
            </a:tbl>
          </a:graphicData>
        </a:graphic>
      </p:graphicFrame>
      <p:sp>
        <p:nvSpPr>
          <p:cNvPr id="6" name="Text Box 6"/>
          <p:cNvSpPr txBox="1"/>
          <p:nvPr/>
        </p:nvSpPr>
        <p:spPr>
          <a:xfrm>
            <a:off x="533400" y="48768"/>
            <a:ext cx="8153400" cy="1261884"/>
          </a:xfrm>
          <a:prstGeom prst="rect">
            <a:avLst/>
          </a:prstGeom>
          <a:noFill/>
          <a:ln w="9525">
            <a:noFill/>
          </a:ln>
        </p:spPr>
        <p:txBody>
          <a:bodyPr wrap="square">
            <a:spAutoFit/>
          </a:bodyPr>
          <a:lstStyle/>
          <a:p>
            <a:pPr marL="457200" indent="-457200" eaLnBrk="1" hangingPunct="1">
              <a:spcBef>
                <a:spcPct val="50000"/>
              </a:spcBef>
              <a:buAutoNum type="romanUcPeriod"/>
            </a:pPr>
            <a:r>
              <a:rPr lang="en-US" altLang="en-US" sz="2800" dirty="0">
                <a:solidFill>
                  <a:srgbClr val="CC0099"/>
                </a:solidFill>
                <a:latin typeface="Times New Roman" panose="02020603050405020304" pitchFamily="18" charset="0"/>
              </a:rPr>
              <a:t>Ảnh hưởng của nhiệt độ lên đời sống sinh vật</a:t>
            </a:r>
          </a:p>
          <a:p>
            <a:pPr marL="457200" indent="-457200" eaLnBrk="1" hangingPunct="1">
              <a:buNone/>
            </a:pPr>
            <a:r>
              <a:rPr lang="en-US" altLang="en-US" sz="2400" b="0" dirty="0">
                <a:solidFill>
                  <a:srgbClr val="0000CC"/>
                </a:solidFill>
                <a:latin typeface="Times New Roman" panose="02020603050405020304" pitchFamily="18" charset="0"/>
              </a:rPr>
              <a:t> </a:t>
            </a:r>
            <a:endParaRPr lang="en-US" altLang="en-US" sz="2400" dirty="0">
              <a:solidFill>
                <a:srgbClr val="CC0099"/>
              </a:solidFill>
              <a:latin typeface="Times New Roman" panose="02020603050405020304" pitchFamily="18" charset="0"/>
            </a:endParaRPr>
          </a:p>
          <a:p>
            <a:pPr marL="457200" indent="-457200" eaLnBrk="1" hangingPunct="1">
              <a:buNone/>
            </a:pPr>
            <a:endParaRPr lang="en-US" altLang="en-US" sz="2400" dirty="0">
              <a:solidFill>
                <a:srgbClr val="CC0099"/>
              </a:solidFill>
              <a:latin typeface="Times New Roman" panose="02020603050405020304" pitchFamily="18" charset="0"/>
            </a:endParaRPr>
          </a:p>
        </p:txBody>
      </p:sp>
    </p:spTree>
    <p:extLst>
      <p:ext uri="{BB962C8B-B14F-4D97-AF65-F5344CB8AC3E}">
        <p14:creationId xmlns:p14="http://schemas.microsoft.com/office/powerpoint/2010/main" val="674335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p:cNvPicPr>
          <p:nvPr/>
        </p:nvPicPr>
        <p:blipFill>
          <a:blip r:embed="rId2"/>
          <a:stretch>
            <a:fillRect/>
          </a:stretch>
        </p:blipFill>
        <p:spPr>
          <a:xfrm>
            <a:off x="219456" y="1406037"/>
            <a:ext cx="2286000" cy="2286000"/>
          </a:xfrm>
          <a:prstGeom prst="rect">
            <a:avLst/>
          </a:prstGeom>
          <a:noFill/>
          <a:ln w="9525">
            <a:noFill/>
          </a:ln>
        </p:spPr>
      </p:pic>
      <p:pic>
        <p:nvPicPr>
          <p:cNvPr id="4102" name="Picture 6"/>
          <p:cNvPicPr>
            <a:picLocks noChangeAspect="1"/>
          </p:cNvPicPr>
          <p:nvPr/>
        </p:nvPicPr>
        <p:blipFill>
          <a:blip r:embed="rId3"/>
          <a:stretch>
            <a:fillRect/>
          </a:stretch>
        </p:blipFill>
        <p:spPr>
          <a:xfrm>
            <a:off x="219456" y="3768237"/>
            <a:ext cx="2286000" cy="2286000"/>
          </a:xfrm>
          <a:prstGeom prst="rect">
            <a:avLst/>
          </a:prstGeom>
          <a:noFill/>
          <a:ln w="9525">
            <a:noFill/>
          </a:ln>
        </p:spPr>
      </p:pic>
      <p:sp>
        <p:nvSpPr>
          <p:cNvPr id="5125" name="Line 7"/>
          <p:cNvSpPr/>
          <p:nvPr/>
        </p:nvSpPr>
        <p:spPr>
          <a:xfrm>
            <a:off x="4562856" y="1177437"/>
            <a:ext cx="0" cy="5029200"/>
          </a:xfrm>
          <a:prstGeom prst="line">
            <a:avLst/>
          </a:prstGeom>
          <a:ln w="38100" cap="flat" cmpd="sng">
            <a:solidFill>
              <a:srgbClr val="006666"/>
            </a:solidFill>
            <a:prstDash val="solid"/>
            <a:headEnd type="none" w="med" len="med"/>
            <a:tailEnd type="none" w="med" len="med"/>
          </a:ln>
        </p:spPr>
      </p:sp>
      <p:sp>
        <p:nvSpPr>
          <p:cNvPr id="4104" name="Text Box 8"/>
          <p:cNvSpPr txBox="1"/>
          <p:nvPr/>
        </p:nvSpPr>
        <p:spPr>
          <a:xfrm>
            <a:off x="219456" y="796437"/>
            <a:ext cx="4114800" cy="460375"/>
          </a:xfrm>
          <a:prstGeom prst="rect">
            <a:avLst/>
          </a:prstGeom>
          <a:noFill/>
          <a:ln w="9525">
            <a:noFill/>
          </a:ln>
        </p:spPr>
        <p:txBody>
          <a:bodyPr>
            <a:spAutoFit/>
          </a:bodyPr>
          <a:lstStyle/>
          <a:p>
            <a:pPr eaLnBrk="1" hangingPunct="1">
              <a:spcBef>
                <a:spcPct val="50000"/>
              </a:spcBef>
            </a:pPr>
            <a:r>
              <a:rPr lang="en-US" altLang="en-US" sz="2400" dirty="0">
                <a:solidFill>
                  <a:srgbClr val="0000CC"/>
                </a:solidFill>
                <a:latin typeface="Times New Roman" panose="02020603050405020304" pitchFamily="18" charset="0"/>
              </a:rPr>
              <a:t>Cây sống vùng nhiệt đới</a:t>
            </a:r>
          </a:p>
        </p:txBody>
      </p:sp>
      <p:sp>
        <p:nvSpPr>
          <p:cNvPr id="4105" name="Text Box 9"/>
          <p:cNvSpPr txBox="1"/>
          <p:nvPr/>
        </p:nvSpPr>
        <p:spPr>
          <a:xfrm>
            <a:off x="5020056" y="872637"/>
            <a:ext cx="4114800" cy="460375"/>
          </a:xfrm>
          <a:prstGeom prst="rect">
            <a:avLst/>
          </a:prstGeom>
          <a:noFill/>
          <a:ln w="9525">
            <a:noFill/>
          </a:ln>
        </p:spPr>
        <p:txBody>
          <a:bodyPr>
            <a:spAutoFit/>
          </a:bodyPr>
          <a:lstStyle/>
          <a:p>
            <a:pPr algn="ctr" eaLnBrk="1" hangingPunct="1">
              <a:spcBef>
                <a:spcPct val="50000"/>
              </a:spcBef>
            </a:pPr>
            <a:r>
              <a:rPr lang="en-US" altLang="en-US" sz="2400" dirty="0">
                <a:solidFill>
                  <a:srgbClr val="0000CC"/>
                </a:solidFill>
                <a:latin typeface="Times New Roman" panose="02020603050405020304" pitchFamily="18" charset="0"/>
              </a:rPr>
              <a:t>Cây sống vùng ôn đới</a:t>
            </a:r>
          </a:p>
        </p:txBody>
      </p:sp>
      <p:pic>
        <p:nvPicPr>
          <p:cNvPr id="4106" name="Picture 10" descr="P1000511"/>
          <p:cNvPicPr>
            <a:picLocks noChangeAspect="1"/>
          </p:cNvPicPr>
          <p:nvPr/>
        </p:nvPicPr>
        <p:blipFill>
          <a:blip r:embed="rId4">
            <a:lum bright="6000" contrast="30000"/>
          </a:blip>
          <a:stretch>
            <a:fillRect/>
          </a:stretch>
        </p:blipFill>
        <p:spPr>
          <a:xfrm>
            <a:off x="6848856" y="4073037"/>
            <a:ext cx="2286000" cy="2133600"/>
          </a:xfrm>
          <a:prstGeom prst="rect">
            <a:avLst/>
          </a:prstGeom>
          <a:noFill/>
          <a:ln w="9525">
            <a:noFill/>
          </a:ln>
        </p:spPr>
      </p:pic>
      <p:pic>
        <p:nvPicPr>
          <p:cNvPr id="4107" name="Picture 11" descr="La vang 2"/>
          <p:cNvPicPr>
            <a:picLocks noChangeAspect="1"/>
          </p:cNvPicPr>
          <p:nvPr/>
        </p:nvPicPr>
        <p:blipFill>
          <a:blip r:embed="rId5"/>
          <a:stretch>
            <a:fillRect/>
          </a:stretch>
        </p:blipFill>
        <p:spPr>
          <a:xfrm>
            <a:off x="6848856" y="1406037"/>
            <a:ext cx="2286000" cy="2590800"/>
          </a:xfrm>
          <a:prstGeom prst="rect">
            <a:avLst/>
          </a:prstGeom>
          <a:noFill/>
          <a:ln w="9525">
            <a:noFill/>
          </a:ln>
        </p:spPr>
      </p:pic>
      <p:sp>
        <p:nvSpPr>
          <p:cNvPr id="5130" name="Text Box 12"/>
          <p:cNvSpPr txBox="1"/>
          <p:nvPr/>
        </p:nvSpPr>
        <p:spPr>
          <a:xfrm>
            <a:off x="3009900" y="685800"/>
            <a:ext cx="2971800" cy="457200"/>
          </a:xfrm>
          <a:prstGeom prst="rect">
            <a:avLst/>
          </a:prstGeom>
          <a:noFill/>
          <a:ln w="9525">
            <a:noFill/>
          </a:ln>
        </p:spPr>
        <p:txBody>
          <a:bodyPr>
            <a:spAutoFit/>
          </a:bodyPr>
          <a:lstStyle/>
          <a:p>
            <a:pPr algn="ctr" eaLnBrk="1" hangingPunct="1">
              <a:spcBef>
                <a:spcPct val="50000"/>
              </a:spcBef>
            </a:pPr>
            <a:r>
              <a:rPr lang="en-US" altLang="en-US" sz="2400" dirty="0">
                <a:solidFill>
                  <a:srgbClr val="CC0099"/>
                </a:solidFill>
                <a:latin typeface="Times New Roman" panose="02020603050405020304" pitchFamily="18" charset="0"/>
              </a:rPr>
              <a:t>Ví dụ 1</a:t>
            </a:r>
          </a:p>
        </p:txBody>
      </p:sp>
      <p:sp>
        <p:nvSpPr>
          <p:cNvPr id="4109" name="Text Box 13"/>
          <p:cNvSpPr txBox="1"/>
          <p:nvPr/>
        </p:nvSpPr>
        <p:spPr>
          <a:xfrm>
            <a:off x="2505456" y="1295400"/>
            <a:ext cx="1990344" cy="5632311"/>
          </a:xfrm>
          <a:prstGeom prst="rect">
            <a:avLst/>
          </a:prstGeom>
          <a:noFill/>
          <a:ln w="9525">
            <a:noFill/>
          </a:ln>
        </p:spPr>
        <p:txBody>
          <a:bodyPr wrap="square">
            <a:spAutoFit/>
          </a:bodyPr>
          <a:lstStyle/>
          <a:p>
            <a:pPr eaLnBrk="1" hangingPunct="1">
              <a:spcBef>
                <a:spcPct val="50000"/>
              </a:spcBef>
            </a:pPr>
            <a:r>
              <a:rPr lang="en-US" altLang="en-US" sz="2400" b="0" dirty="0" err="1" smtClean="0">
                <a:solidFill>
                  <a:srgbClr val="660066"/>
                </a:solidFill>
                <a:latin typeface="Times New Roman" panose="02020603050405020304" pitchFamily="18" charset="0"/>
              </a:rPr>
              <a:t>Lá</a:t>
            </a:r>
            <a:r>
              <a:rPr lang="en-US" altLang="en-US" sz="2400" b="0" dirty="0" smtClean="0">
                <a:solidFill>
                  <a:srgbClr val="660066"/>
                </a:solidFill>
                <a:latin typeface="Times New Roman" panose="02020603050405020304" pitchFamily="18" charset="0"/>
              </a:rPr>
              <a:t>: </a:t>
            </a:r>
            <a:r>
              <a:rPr lang="en-US" altLang="en-US" sz="2400" b="0" dirty="0" err="1" smtClean="0">
                <a:solidFill>
                  <a:srgbClr val="660066"/>
                </a:solidFill>
                <a:latin typeface="Times New Roman" panose="02020603050405020304" pitchFamily="18" charset="0"/>
              </a:rPr>
              <a:t>Trên</a:t>
            </a:r>
            <a:r>
              <a:rPr lang="en-US" altLang="en-US" sz="2400" b="0" dirty="0" smtClean="0">
                <a:solidFill>
                  <a:srgbClr val="660066"/>
                </a:solidFill>
                <a:latin typeface="Times New Roman" panose="02020603050405020304" pitchFamily="18" charset="0"/>
              </a:rPr>
              <a:t> </a:t>
            </a:r>
            <a:r>
              <a:rPr lang="en-US" altLang="en-US" sz="2400" b="0" dirty="0">
                <a:solidFill>
                  <a:srgbClr val="660066"/>
                </a:solidFill>
                <a:latin typeface="Times New Roman" panose="02020603050405020304" pitchFamily="18" charset="0"/>
              </a:rPr>
              <a:t>bề mặt có phủ lớp </a:t>
            </a:r>
            <a:r>
              <a:rPr lang="en-US" altLang="en-US" sz="2400" b="0" dirty="0" err="1">
                <a:solidFill>
                  <a:srgbClr val="660066"/>
                </a:solidFill>
                <a:latin typeface="Times New Roman" panose="02020603050405020304" pitchFamily="18" charset="0"/>
              </a:rPr>
              <a:t>cutin</a:t>
            </a:r>
            <a:r>
              <a:rPr lang="en-US" altLang="en-US" sz="2400" b="0" dirty="0">
                <a:solidFill>
                  <a:srgbClr val="660066"/>
                </a:solidFill>
                <a:latin typeface="Times New Roman" panose="02020603050405020304" pitchFamily="18" charset="0"/>
              </a:rPr>
              <a:t> </a:t>
            </a:r>
            <a:r>
              <a:rPr lang="en-US" altLang="en-US" sz="2400" b="0" dirty="0" err="1" smtClean="0">
                <a:solidFill>
                  <a:srgbClr val="660066"/>
                </a:solidFill>
                <a:latin typeface="Times New Roman" panose="02020603050405020304" pitchFamily="18" charset="0"/>
              </a:rPr>
              <a:t>dày</a:t>
            </a:r>
            <a:r>
              <a:rPr lang="en-US" altLang="en-US" sz="2400" b="0" dirty="0" smtClean="0">
                <a:solidFill>
                  <a:srgbClr val="660066"/>
                </a:solidFill>
                <a:latin typeface="Times New Roman" panose="02020603050405020304" pitchFamily="18" charset="0"/>
              </a:rPr>
              <a:t> hay </a:t>
            </a:r>
            <a:r>
              <a:rPr lang="en-US" altLang="en-US" sz="2400" b="0" dirty="0">
                <a:solidFill>
                  <a:srgbClr val="660066"/>
                </a:solidFill>
                <a:latin typeface="Times New Roman" panose="02020603050405020304" pitchFamily="18" charset="0"/>
              </a:rPr>
              <a:t>biến thành gai giúp giảm thoát </a:t>
            </a:r>
            <a:r>
              <a:rPr lang="en-US" altLang="en-US" sz="2400" b="0" dirty="0" err="1">
                <a:solidFill>
                  <a:srgbClr val="660066"/>
                </a:solidFill>
                <a:latin typeface="Times New Roman" panose="02020603050405020304" pitchFamily="18" charset="0"/>
              </a:rPr>
              <a:t>hơi</a:t>
            </a:r>
            <a:r>
              <a:rPr lang="en-US" altLang="en-US" sz="2400" b="0" dirty="0">
                <a:solidFill>
                  <a:srgbClr val="660066"/>
                </a:solidFill>
                <a:latin typeface="Times New Roman" panose="02020603050405020304" pitchFamily="18" charset="0"/>
              </a:rPr>
              <a:t> </a:t>
            </a:r>
            <a:r>
              <a:rPr lang="en-US" altLang="en-US" sz="2400" b="0" dirty="0" err="1" smtClean="0">
                <a:solidFill>
                  <a:srgbClr val="660066"/>
                </a:solidFill>
                <a:latin typeface="Times New Roman" panose="02020603050405020304" pitchFamily="18" charset="0"/>
              </a:rPr>
              <a:t>nước</a:t>
            </a:r>
            <a:endParaRPr lang="en-US" altLang="en-US" sz="2400" b="0" dirty="0" smtClean="0">
              <a:solidFill>
                <a:srgbClr val="660066"/>
              </a:solidFill>
              <a:latin typeface="Times New Roman" panose="02020603050405020304" pitchFamily="18" charset="0"/>
            </a:endParaRPr>
          </a:p>
          <a:p>
            <a:pPr eaLnBrk="1" hangingPunct="1">
              <a:spcBef>
                <a:spcPct val="50000"/>
              </a:spcBef>
            </a:pPr>
            <a:r>
              <a:rPr lang="vi-VN" altLang="en-US" sz="2400" b="0" dirty="0">
                <a:solidFill>
                  <a:srgbClr val="660066"/>
                </a:solidFill>
              </a:rPr>
              <a:t>Thân: Mọng nước để dự trữ nước nuôi cây</a:t>
            </a:r>
          </a:p>
          <a:p>
            <a:pPr eaLnBrk="1" hangingPunct="1">
              <a:spcBef>
                <a:spcPct val="50000"/>
              </a:spcBef>
            </a:pPr>
            <a:r>
              <a:rPr lang="vi-VN" altLang="en-US" sz="2400" b="0" dirty="0">
                <a:solidFill>
                  <a:srgbClr val="660066"/>
                </a:solidFill>
              </a:rPr>
              <a:t>Rễ: Dài, lan rộng, bám sâu vào trong lòng đất để hút </a:t>
            </a:r>
            <a:r>
              <a:rPr lang="vi-VN" altLang="en-US" sz="2400" b="0" dirty="0" smtClean="0">
                <a:solidFill>
                  <a:srgbClr val="660066"/>
                </a:solidFill>
              </a:rPr>
              <a:t>nước</a:t>
            </a:r>
            <a:endParaRPr lang="en-US" altLang="en-US" sz="2400" b="0" dirty="0">
              <a:solidFill>
                <a:srgbClr val="660066"/>
              </a:solidFill>
              <a:latin typeface="Times New Roman" panose="02020603050405020304" pitchFamily="18" charset="0"/>
            </a:endParaRPr>
          </a:p>
        </p:txBody>
      </p:sp>
      <p:pic>
        <p:nvPicPr>
          <p:cNvPr id="4111" name="Picture 15" descr="8desert_Kalachali"/>
          <p:cNvPicPr>
            <a:picLocks noChangeAspect="1"/>
          </p:cNvPicPr>
          <p:nvPr/>
        </p:nvPicPr>
        <p:blipFill>
          <a:blip r:embed="rId6"/>
          <a:stretch>
            <a:fillRect/>
          </a:stretch>
        </p:blipFill>
        <p:spPr>
          <a:xfrm>
            <a:off x="4639056" y="1406037"/>
            <a:ext cx="2209800" cy="2590800"/>
          </a:xfrm>
          <a:prstGeom prst="rect">
            <a:avLst/>
          </a:prstGeom>
          <a:noFill/>
          <a:ln w="9525">
            <a:noFill/>
          </a:ln>
        </p:spPr>
      </p:pic>
      <p:sp>
        <p:nvSpPr>
          <p:cNvPr id="4112" name="Text Box 16"/>
          <p:cNvSpPr txBox="1"/>
          <p:nvPr/>
        </p:nvSpPr>
        <p:spPr>
          <a:xfrm>
            <a:off x="4639056" y="4149237"/>
            <a:ext cx="2209800" cy="2677656"/>
          </a:xfrm>
          <a:prstGeom prst="rect">
            <a:avLst/>
          </a:prstGeom>
          <a:noFill/>
          <a:ln w="9525">
            <a:noFill/>
          </a:ln>
        </p:spPr>
        <p:txBody>
          <a:bodyPr wrap="square">
            <a:spAutoFit/>
          </a:bodyPr>
          <a:lstStyle/>
          <a:p>
            <a:pPr eaLnBrk="1" hangingPunct="1">
              <a:spcBef>
                <a:spcPct val="50000"/>
              </a:spcBef>
            </a:pPr>
            <a:r>
              <a:rPr lang="en-US" altLang="en-US" sz="2400" b="0" dirty="0">
                <a:solidFill>
                  <a:srgbClr val="660066"/>
                </a:solidFill>
                <a:latin typeface="Times New Roman" panose="02020603050405020304" pitchFamily="18" charset="0"/>
              </a:rPr>
              <a:t>Rụng lá vào </a:t>
            </a:r>
            <a:r>
              <a:rPr lang="en-US" altLang="en-US" sz="2400" b="0" dirty="0" err="1">
                <a:solidFill>
                  <a:srgbClr val="660066"/>
                </a:solidFill>
                <a:latin typeface="Times New Roman" panose="02020603050405020304" pitchFamily="18" charset="0"/>
              </a:rPr>
              <a:t>mùa</a:t>
            </a:r>
            <a:r>
              <a:rPr lang="en-US" altLang="en-US" sz="2400" b="0" dirty="0">
                <a:solidFill>
                  <a:srgbClr val="660066"/>
                </a:solidFill>
                <a:latin typeface="Times New Roman" panose="02020603050405020304" pitchFamily="18" charset="0"/>
              </a:rPr>
              <a:t> </a:t>
            </a:r>
            <a:r>
              <a:rPr lang="en-US" altLang="en-US" sz="2400" b="0" dirty="0" err="1" smtClean="0">
                <a:solidFill>
                  <a:srgbClr val="660066"/>
                </a:solidFill>
                <a:latin typeface="Times New Roman" panose="02020603050405020304" pitchFamily="18" charset="0"/>
              </a:rPr>
              <a:t>đông</a:t>
            </a:r>
            <a:r>
              <a:rPr lang="en-US" altLang="en-US" sz="2400" b="0" dirty="0" smtClean="0">
                <a:solidFill>
                  <a:srgbClr val="660066"/>
                </a:solidFill>
                <a:latin typeface="Times New Roman" panose="02020603050405020304" pitchFamily="18" charset="0"/>
              </a:rPr>
              <a:t> </a:t>
            </a:r>
            <a:r>
              <a:rPr lang="en-US" altLang="en-US" sz="2400" b="0" dirty="0" err="1" smtClean="0">
                <a:solidFill>
                  <a:srgbClr val="660066"/>
                </a:solidFill>
                <a:latin typeface="Times New Roman" panose="02020603050405020304" pitchFamily="18" charset="0"/>
              </a:rPr>
              <a:t>để</a:t>
            </a:r>
            <a:r>
              <a:rPr lang="en-US" altLang="en-US" sz="2400" b="0" dirty="0" smtClean="0">
                <a:solidFill>
                  <a:srgbClr val="660066"/>
                </a:solidFill>
                <a:latin typeface="Times New Roman" panose="02020603050405020304" pitchFamily="18" charset="0"/>
              </a:rPr>
              <a:t> </a:t>
            </a:r>
            <a:r>
              <a:rPr lang="en-US" altLang="en-US" sz="2400" b="0" dirty="0" err="1" smtClean="0">
                <a:solidFill>
                  <a:srgbClr val="660066"/>
                </a:solidFill>
                <a:latin typeface="Times New Roman" panose="02020603050405020304" pitchFamily="18" charset="0"/>
              </a:rPr>
              <a:t>giảm</a:t>
            </a:r>
            <a:r>
              <a:rPr lang="en-US" altLang="en-US" sz="2400" b="0" dirty="0" smtClean="0">
                <a:solidFill>
                  <a:srgbClr val="660066"/>
                </a:solidFill>
                <a:latin typeface="Times New Roman" panose="02020603050405020304" pitchFamily="18" charset="0"/>
              </a:rPr>
              <a:t> </a:t>
            </a:r>
            <a:r>
              <a:rPr lang="en-US" altLang="en-US" sz="2400" b="0" dirty="0" err="1" smtClean="0">
                <a:solidFill>
                  <a:srgbClr val="660066"/>
                </a:solidFill>
                <a:latin typeface="Times New Roman" panose="02020603050405020304" pitchFamily="18" charset="0"/>
              </a:rPr>
              <a:t>diện</a:t>
            </a:r>
            <a:r>
              <a:rPr lang="en-US" altLang="en-US" sz="2400" b="0" dirty="0" smtClean="0">
                <a:solidFill>
                  <a:srgbClr val="660066"/>
                </a:solidFill>
                <a:latin typeface="Times New Roman" panose="02020603050405020304" pitchFamily="18" charset="0"/>
              </a:rPr>
              <a:t> </a:t>
            </a:r>
            <a:r>
              <a:rPr lang="en-US" altLang="en-US" sz="2400" b="0" dirty="0" err="1" smtClean="0">
                <a:solidFill>
                  <a:srgbClr val="660066"/>
                </a:solidFill>
                <a:latin typeface="Times New Roman" panose="02020603050405020304" pitchFamily="18" charset="0"/>
              </a:rPr>
              <a:t>tích</a:t>
            </a:r>
            <a:r>
              <a:rPr lang="en-US" altLang="en-US" sz="2400" b="0" dirty="0" smtClean="0">
                <a:solidFill>
                  <a:srgbClr val="660066"/>
                </a:solidFill>
                <a:latin typeface="Times New Roman" panose="02020603050405020304" pitchFamily="18" charset="0"/>
              </a:rPr>
              <a:t> </a:t>
            </a:r>
            <a:r>
              <a:rPr lang="en-US" altLang="en-US" sz="2400" b="0" dirty="0" err="1" smtClean="0">
                <a:solidFill>
                  <a:srgbClr val="660066"/>
                </a:solidFill>
                <a:latin typeface="Times New Roman" panose="02020603050405020304" pitchFamily="18" charset="0"/>
              </a:rPr>
              <a:t>tiếp</a:t>
            </a:r>
            <a:r>
              <a:rPr lang="en-US" altLang="en-US" sz="2400" b="0" dirty="0" smtClean="0">
                <a:solidFill>
                  <a:srgbClr val="660066"/>
                </a:solidFill>
                <a:latin typeface="Times New Roman" panose="02020603050405020304" pitchFamily="18" charset="0"/>
              </a:rPr>
              <a:t> </a:t>
            </a:r>
            <a:r>
              <a:rPr lang="en-US" altLang="en-US" sz="2400" b="0" dirty="0" err="1" smtClean="0">
                <a:solidFill>
                  <a:srgbClr val="660066"/>
                </a:solidFill>
                <a:latin typeface="Times New Roman" panose="02020603050405020304" pitchFamily="18" charset="0"/>
              </a:rPr>
              <a:t>xúc</a:t>
            </a:r>
            <a:r>
              <a:rPr lang="en-US" altLang="en-US" sz="2400" b="0" dirty="0" smtClean="0">
                <a:solidFill>
                  <a:srgbClr val="660066"/>
                </a:solidFill>
                <a:latin typeface="Times New Roman" panose="02020603050405020304" pitchFamily="18" charset="0"/>
              </a:rPr>
              <a:t>, </a:t>
            </a:r>
            <a:r>
              <a:rPr lang="en-US" altLang="en-US" sz="2400" b="0" dirty="0">
                <a:solidFill>
                  <a:srgbClr val="660066"/>
                </a:solidFill>
                <a:latin typeface="Times New Roman" panose="02020603050405020304" pitchFamily="18" charset="0"/>
              </a:rPr>
              <a:t>vàng lá vào mùa thu, có lớp bần ở thân cây</a:t>
            </a:r>
          </a:p>
        </p:txBody>
      </p:sp>
      <p:sp>
        <p:nvSpPr>
          <p:cNvPr id="14" name="Text Box 6"/>
          <p:cNvSpPr txBox="1"/>
          <p:nvPr/>
        </p:nvSpPr>
        <p:spPr>
          <a:xfrm>
            <a:off x="533400" y="48768"/>
            <a:ext cx="8153400" cy="523220"/>
          </a:xfrm>
          <a:prstGeom prst="rect">
            <a:avLst/>
          </a:prstGeom>
          <a:noFill/>
          <a:ln w="9525">
            <a:noFill/>
          </a:ln>
        </p:spPr>
        <p:txBody>
          <a:bodyPr wrap="square">
            <a:spAutoFit/>
          </a:bodyPr>
          <a:lstStyle/>
          <a:p>
            <a:pPr marL="457200" indent="-457200" eaLnBrk="1" hangingPunct="1">
              <a:spcBef>
                <a:spcPct val="50000"/>
              </a:spcBef>
              <a:buAutoNum type="romanUcPeriod"/>
            </a:pPr>
            <a:r>
              <a:rPr lang="en-US" altLang="en-US" sz="2800" dirty="0">
                <a:solidFill>
                  <a:srgbClr val="CC0099"/>
                </a:solidFill>
                <a:latin typeface="Times New Roman" panose="02020603050405020304" pitchFamily="18" charset="0"/>
              </a:rPr>
              <a:t>Ảnh hưởng của nhiệt độ lên đời sống </a:t>
            </a:r>
            <a:r>
              <a:rPr lang="en-US" altLang="en-US" sz="2800" dirty="0" err="1">
                <a:solidFill>
                  <a:srgbClr val="CC0099"/>
                </a:solidFill>
                <a:latin typeface="Times New Roman" panose="02020603050405020304" pitchFamily="18" charset="0"/>
              </a:rPr>
              <a:t>sinh</a:t>
            </a:r>
            <a:r>
              <a:rPr lang="en-US" altLang="en-US" sz="2800" dirty="0">
                <a:solidFill>
                  <a:srgbClr val="CC0099"/>
                </a:solidFill>
                <a:latin typeface="Times New Roman" panose="02020603050405020304" pitchFamily="18" charset="0"/>
              </a:rPr>
              <a:t> </a:t>
            </a:r>
            <a:r>
              <a:rPr lang="en-US" altLang="en-US" sz="2800" dirty="0" err="1" smtClean="0">
                <a:solidFill>
                  <a:srgbClr val="CC0099"/>
                </a:solidFill>
                <a:latin typeface="Times New Roman" panose="02020603050405020304" pitchFamily="18" charset="0"/>
              </a:rPr>
              <a:t>vật</a:t>
            </a:r>
            <a:endParaRPr lang="en-US" altLang="en-US" sz="2800" dirty="0">
              <a:solidFill>
                <a:srgbClr val="CC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box(in)">
                                      <p:cBhvr>
                                        <p:cTn id="7" dur="500"/>
                                        <p:tgtEl>
                                          <p:spTgt spid="4104"/>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4101"/>
                                        </p:tgtEl>
                                        <p:attrNameLst>
                                          <p:attrName>style.visibility</p:attrName>
                                        </p:attrNameLst>
                                      </p:cBhvr>
                                      <p:to>
                                        <p:strVal val="visible"/>
                                      </p:to>
                                    </p:set>
                                    <p:animEffect transition="in" filter="box(in)">
                                      <p:cBhvr>
                                        <p:cTn id="11" dur="500"/>
                                        <p:tgtEl>
                                          <p:spTgt spid="4101"/>
                                        </p:tgtEl>
                                      </p:cBhvr>
                                    </p:animEffect>
                                  </p:childTnLst>
                                </p:cTn>
                              </p:par>
                              <p:par>
                                <p:cTn id="12" presetID="4" presetClass="entr" presetSubtype="16" fill="hold" nodeType="with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box(in)">
                                      <p:cBhvr>
                                        <p:cTn id="14" dur="500"/>
                                        <p:tgtEl>
                                          <p:spTgt spid="4102"/>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4109"/>
                                        </p:tgtEl>
                                        <p:attrNameLst>
                                          <p:attrName>style.visibility</p:attrName>
                                        </p:attrNameLst>
                                      </p:cBhvr>
                                      <p:to>
                                        <p:strVal val="visible"/>
                                      </p:to>
                                    </p:set>
                                    <p:animEffect transition="in" filter="box(in)">
                                      <p:cBhvr>
                                        <p:cTn id="19" dur="500"/>
                                        <p:tgtEl>
                                          <p:spTgt spid="410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4105"/>
                                        </p:tgtEl>
                                        <p:attrNameLst>
                                          <p:attrName>style.visibility</p:attrName>
                                        </p:attrNameLst>
                                      </p:cBhvr>
                                      <p:to>
                                        <p:strVal val="visible"/>
                                      </p:to>
                                    </p:set>
                                    <p:animEffect transition="in" filter="box(in)">
                                      <p:cBhvr>
                                        <p:cTn id="24" dur="500"/>
                                        <p:tgtEl>
                                          <p:spTgt spid="4105"/>
                                        </p:tgtEl>
                                      </p:cBhvr>
                                    </p:animEffect>
                                  </p:childTnLst>
                                </p:cTn>
                              </p:par>
                            </p:childTnLst>
                          </p:cTn>
                        </p:par>
                        <p:par>
                          <p:cTn id="25" fill="hold">
                            <p:stCondLst>
                              <p:cond delay="500"/>
                            </p:stCondLst>
                            <p:childTnLst>
                              <p:par>
                                <p:cTn id="26" presetID="4" presetClass="entr" presetSubtype="16" fill="hold" nodeType="afterEffect">
                                  <p:stCondLst>
                                    <p:cond delay="0"/>
                                  </p:stCondLst>
                                  <p:childTnLst>
                                    <p:set>
                                      <p:cBhvr>
                                        <p:cTn id="27" dur="1" fill="hold">
                                          <p:stCondLst>
                                            <p:cond delay="0"/>
                                          </p:stCondLst>
                                        </p:cTn>
                                        <p:tgtEl>
                                          <p:spTgt spid="4111"/>
                                        </p:tgtEl>
                                        <p:attrNameLst>
                                          <p:attrName>style.visibility</p:attrName>
                                        </p:attrNameLst>
                                      </p:cBhvr>
                                      <p:to>
                                        <p:strVal val="visible"/>
                                      </p:to>
                                    </p:set>
                                    <p:animEffect transition="in" filter="box(in)">
                                      <p:cBhvr>
                                        <p:cTn id="28" dur="500"/>
                                        <p:tgtEl>
                                          <p:spTgt spid="4111"/>
                                        </p:tgtEl>
                                      </p:cBhvr>
                                    </p:animEffect>
                                  </p:childTnLst>
                                </p:cTn>
                              </p:par>
                              <p:par>
                                <p:cTn id="29" presetID="4" presetClass="entr" presetSubtype="16" fill="hold" nodeType="withEffect">
                                  <p:stCondLst>
                                    <p:cond delay="0"/>
                                  </p:stCondLst>
                                  <p:childTnLst>
                                    <p:set>
                                      <p:cBhvr>
                                        <p:cTn id="30" dur="1" fill="hold">
                                          <p:stCondLst>
                                            <p:cond delay="0"/>
                                          </p:stCondLst>
                                        </p:cTn>
                                        <p:tgtEl>
                                          <p:spTgt spid="4107"/>
                                        </p:tgtEl>
                                        <p:attrNameLst>
                                          <p:attrName>style.visibility</p:attrName>
                                        </p:attrNameLst>
                                      </p:cBhvr>
                                      <p:to>
                                        <p:strVal val="visible"/>
                                      </p:to>
                                    </p:set>
                                    <p:animEffect transition="in" filter="box(in)">
                                      <p:cBhvr>
                                        <p:cTn id="31" dur="500"/>
                                        <p:tgtEl>
                                          <p:spTgt spid="4107"/>
                                        </p:tgtEl>
                                      </p:cBhvr>
                                    </p:animEffect>
                                  </p:childTnLst>
                                </p:cTn>
                              </p:par>
                              <p:par>
                                <p:cTn id="32" presetID="4" presetClass="entr" presetSubtype="16" fill="hold" nodeType="withEffect">
                                  <p:stCondLst>
                                    <p:cond delay="0"/>
                                  </p:stCondLst>
                                  <p:childTnLst>
                                    <p:set>
                                      <p:cBhvr>
                                        <p:cTn id="33" dur="1" fill="hold">
                                          <p:stCondLst>
                                            <p:cond delay="0"/>
                                          </p:stCondLst>
                                        </p:cTn>
                                        <p:tgtEl>
                                          <p:spTgt spid="4106"/>
                                        </p:tgtEl>
                                        <p:attrNameLst>
                                          <p:attrName>style.visibility</p:attrName>
                                        </p:attrNameLst>
                                      </p:cBhvr>
                                      <p:to>
                                        <p:strVal val="visible"/>
                                      </p:to>
                                    </p:set>
                                    <p:animEffect transition="in" filter="box(in)">
                                      <p:cBhvr>
                                        <p:cTn id="34" dur="500"/>
                                        <p:tgtEl>
                                          <p:spTgt spid="4106"/>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4112"/>
                                        </p:tgtEl>
                                        <p:attrNameLst>
                                          <p:attrName>style.visibility</p:attrName>
                                        </p:attrNameLst>
                                      </p:cBhvr>
                                      <p:to>
                                        <p:strVal val="visible"/>
                                      </p:to>
                                    </p:set>
                                    <p:animEffect transition="in" filter="box(in)">
                                      <p:cBhvr>
                                        <p:cTn id="39" dur="500"/>
                                        <p:tgtEl>
                                          <p:spTgt spid="4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P spid="4105" grpId="0"/>
      <p:bldP spid="4109" grpId="0"/>
      <p:bldP spid="41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Admin-PC\Downloads\autumn_tree_hd_widescreen_wallpapers_1680x1050.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476" y="569985"/>
            <a:ext cx="5425324" cy="3390828"/>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5" name="Picture 3" descr="C:\Users\Admin.Admin-PC\Downloads\winter-trees-wallpapers_31790_1920x12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6435" y="3187559"/>
            <a:ext cx="5665955" cy="3541606"/>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93659" y="990600"/>
            <a:ext cx="2009775" cy="1077913"/>
          </a:xfrm>
          <a:prstGeom prst="rect">
            <a:avLst/>
          </a:prstGeom>
          <a:noFill/>
        </p:spPr>
        <p:txBody>
          <a:bodyPr>
            <a:spAutoFit/>
          </a:bodyPr>
          <a:lstStyle/>
          <a:p>
            <a:pPr marR="0" defTabSz="914400">
              <a:buClrTx/>
              <a:buSzTx/>
              <a:buFontTx/>
              <a:buNone/>
              <a:defRPr/>
            </a:pPr>
            <a:r>
              <a:rPr kumimoji="0" lang="en-US" sz="3200" b="1" kern="1200" cap="none" spc="0" normalizeH="0" baseline="0" noProof="0" dirty="0" err="1">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Cây</a:t>
            </a:r>
            <a:r>
              <a:rPr kumimoji="0" lang="en-US" sz="3200" b="1" kern="1200" cap="none" spc="0" normalizeH="0" baseline="0" noProof="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kumimoji="0" lang="en-US" sz="3200" b="1" kern="1200" cap="none" spc="0" normalizeH="0" baseline="0" noProof="0" dirty="0" err="1">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vào</a:t>
            </a:r>
            <a:r>
              <a:rPr kumimoji="0" lang="en-US" sz="3200" b="1" kern="1200" cap="none" spc="0" normalizeH="0" baseline="0" noProof="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kumimoji="0" lang="en-US" sz="3200" b="1" kern="1200" cap="none" spc="0" normalizeH="0" baseline="0" noProof="0" dirty="0" err="1">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mùa</a:t>
            </a:r>
            <a:r>
              <a:rPr kumimoji="0" lang="en-US" sz="3200" b="1" kern="1200" cap="none" spc="0" normalizeH="0" baseline="0" noProof="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kumimoji="0" lang="en-US" sz="3200" b="1" kern="1200" cap="none" spc="0" normalizeH="0" baseline="0" noProof="0" dirty="0" err="1">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thu</a:t>
            </a:r>
            <a:endParaRPr kumimoji="0" lang="en-US" sz="3200" b="1" kern="1200" cap="none" spc="0" normalizeH="0" baseline="0" noProof="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7" name="TextBox 6"/>
          <p:cNvSpPr txBox="1"/>
          <p:nvPr/>
        </p:nvSpPr>
        <p:spPr>
          <a:xfrm>
            <a:off x="228600" y="5559425"/>
            <a:ext cx="2184400" cy="1076325"/>
          </a:xfrm>
          <a:prstGeom prst="rect">
            <a:avLst/>
          </a:prstGeom>
          <a:noFill/>
        </p:spPr>
        <p:txBody>
          <a:bodyPr>
            <a:spAutoFit/>
          </a:bodyPr>
          <a:lstStyle/>
          <a:p>
            <a:pPr marR="0" defTabSz="914400">
              <a:buClrTx/>
              <a:buSzTx/>
              <a:buFontTx/>
              <a:buNone/>
              <a:defRPr/>
            </a:pPr>
            <a:r>
              <a:rPr kumimoji="0" lang="en-US" sz="3200" b="1" kern="1200" cap="none" spc="0" normalizeH="0" baseline="0" noProof="0" dirty="0" err="1">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Cây</a:t>
            </a:r>
            <a:r>
              <a:rPr kumimoji="0" lang="en-US" sz="3200" b="1" kern="1200" cap="none" spc="0" normalizeH="0" baseline="0" noProof="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kumimoji="0" lang="en-US" sz="3200" b="1" kern="1200" cap="none" spc="0" normalizeH="0" baseline="0" noProof="0" dirty="0" err="1">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vào</a:t>
            </a:r>
            <a:r>
              <a:rPr kumimoji="0" lang="en-US" sz="3200" b="1" kern="1200" cap="none" spc="0" normalizeH="0" baseline="0" noProof="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kumimoji="0" lang="en-US" sz="3200" b="1" kern="1200" cap="none" spc="0" normalizeH="0" baseline="0" noProof="0" dirty="0" err="1">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mùa</a:t>
            </a:r>
            <a:r>
              <a:rPr kumimoji="0" lang="en-US" sz="3200" b="1" kern="1200" cap="none" spc="0" normalizeH="0" baseline="0" noProof="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kumimoji="0" lang="en-US" sz="3200" b="1" kern="1200" cap="none" spc="0" normalizeH="0" baseline="0" noProof="0" dirty="0" err="1">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đông</a:t>
            </a:r>
            <a:endParaRPr kumimoji="0" lang="en-US" sz="3200" b="1" kern="1200" cap="none" spc="0" normalizeH="0" baseline="0" noProof="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5" name="Left Arrow 4"/>
          <p:cNvSpPr/>
          <p:nvPr/>
        </p:nvSpPr>
        <p:spPr>
          <a:xfrm>
            <a:off x="5931910" y="1141258"/>
            <a:ext cx="955675" cy="53816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Right Arrow 5"/>
          <p:cNvSpPr/>
          <p:nvPr/>
        </p:nvSpPr>
        <p:spPr>
          <a:xfrm>
            <a:off x="1981200" y="5867400"/>
            <a:ext cx="914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Text Box 184"/>
          <p:cNvSpPr txBox="1">
            <a:spLocks noChangeArrowheads="1"/>
          </p:cNvSpPr>
          <p:nvPr/>
        </p:nvSpPr>
        <p:spPr bwMode="auto">
          <a:xfrm>
            <a:off x="228600" y="2903230"/>
            <a:ext cx="8680450" cy="1384995"/>
          </a:xfrm>
          <a:prstGeom prst="rect">
            <a:avLst/>
          </a:prstGeom>
          <a:solidFill>
            <a:srgbClr val="FFFF00"/>
          </a:solidFill>
          <a:ln>
            <a:noFill/>
          </a:ln>
          <a:extLst/>
        </p:spPr>
        <p:txBody>
          <a:bodyPr wrap="square">
            <a:spAutoFit/>
          </a:bodyPr>
          <a:lstStyle>
            <a:lvl1pPr eaLnBrk="0" hangingPunct="0">
              <a:defRPr sz="3200" b="1" i="1">
                <a:solidFill>
                  <a:schemeClr val="tx2"/>
                </a:solidFill>
                <a:latin typeface="Times New Roman" panose="02020603050405020304" pitchFamily="18" charset="0"/>
              </a:defRPr>
            </a:lvl1pPr>
            <a:lvl2pPr marL="742950" indent="-285750" eaLnBrk="0" hangingPunct="0">
              <a:defRPr sz="3200" b="1" i="1">
                <a:solidFill>
                  <a:schemeClr val="tx2"/>
                </a:solidFill>
                <a:latin typeface="Times New Roman" panose="02020603050405020304" pitchFamily="18" charset="0"/>
              </a:defRPr>
            </a:lvl2pPr>
            <a:lvl3pPr marL="1143000" indent="-228600" eaLnBrk="0" hangingPunct="0">
              <a:defRPr sz="3200" b="1" i="1">
                <a:solidFill>
                  <a:schemeClr val="tx2"/>
                </a:solidFill>
                <a:latin typeface="Times New Roman" panose="02020603050405020304" pitchFamily="18" charset="0"/>
              </a:defRPr>
            </a:lvl3pPr>
            <a:lvl4pPr marL="1600200" indent="-228600" eaLnBrk="0" hangingPunct="0">
              <a:defRPr sz="3200" b="1" i="1">
                <a:solidFill>
                  <a:schemeClr val="tx2"/>
                </a:solidFill>
                <a:latin typeface="Times New Roman" panose="02020603050405020304" pitchFamily="18" charset="0"/>
              </a:defRPr>
            </a:lvl4pPr>
            <a:lvl5pPr marL="2057400" indent="-228600" eaLnBrk="0" hangingPunct="0">
              <a:defRPr sz="3200" b="1" i="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3200" b="1" i="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3200" b="1" i="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3200" b="1" i="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3200" b="1" i="1">
                <a:solidFill>
                  <a:schemeClr val="tx2"/>
                </a:solidFill>
                <a:latin typeface="Times New Roman" panose="02020603050405020304" pitchFamily="18" charset="0"/>
              </a:defRPr>
            </a:lvl9pPr>
          </a:lstStyle>
          <a:p>
            <a:pPr algn="l" eaLnBrk="1" hangingPunct="1">
              <a:spcBef>
                <a:spcPct val="50000"/>
              </a:spcBef>
            </a:pPr>
            <a:r>
              <a:rPr lang="en-US" altLang="en-US" sz="2800" b="0" i="0" dirty="0">
                <a:solidFill>
                  <a:srgbClr val="006600"/>
                </a:solidFill>
                <a:latin typeface="VNI-Times" pitchFamily="2" charset="0"/>
              </a:rPr>
              <a:t>   </a:t>
            </a:r>
            <a:r>
              <a:rPr lang="en-US" altLang="en-US" sz="2800" b="0" i="0" dirty="0" err="1">
                <a:solidFill>
                  <a:srgbClr val="000000"/>
                </a:solidFill>
              </a:rPr>
              <a:t>Để</a:t>
            </a:r>
            <a:r>
              <a:rPr lang="en-US" altLang="en-US" sz="2800" b="0" i="0" dirty="0">
                <a:solidFill>
                  <a:srgbClr val="000000"/>
                </a:solidFill>
              </a:rPr>
              <a:t> </a:t>
            </a:r>
            <a:r>
              <a:rPr lang="en-US" altLang="en-US" sz="2800" b="0" i="0" dirty="0" err="1">
                <a:solidFill>
                  <a:srgbClr val="000000"/>
                </a:solidFill>
              </a:rPr>
              <a:t>sống</a:t>
            </a:r>
            <a:r>
              <a:rPr lang="en-US" altLang="en-US" sz="2800" b="0" i="0" dirty="0">
                <a:solidFill>
                  <a:srgbClr val="000000"/>
                </a:solidFill>
              </a:rPr>
              <a:t> </a:t>
            </a:r>
            <a:r>
              <a:rPr lang="en-US" altLang="en-US" sz="2800" b="0" i="0" dirty="0" err="1">
                <a:solidFill>
                  <a:srgbClr val="000000"/>
                </a:solidFill>
              </a:rPr>
              <a:t>được</a:t>
            </a:r>
            <a:r>
              <a:rPr lang="en-US" altLang="en-US" sz="2800" b="0" i="0" dirty="0">
                <a:solidFill>
                  <a:srgbClr val="000000"/>
                </a:solidFill>
              </a:rPr>
              <a:t> </a:t>
            </a:r>
            <a:r>
              <a:rPr lang="en-US" altLang="en-US" sz="2800" b="0" i="0" dirty="0" err="1">
                <a:solidFill>
                  <a:srgbClr val="000000"/>
                </a:solidFill>
              </a:rPr>
              <a:t>với</a:t>
            </a:r>
            <a:r>
              <a:rPr lang="en-US" altLang="en-US" sz="2800" b="0" i="0" dirty="0">
                <a:solidFill>
                  <a:srgbClr val="000000"/>
                </a:solidFill>
              </a:rPr>
              <a:t> </a:t>
            </a:r>
            <a:r>
              <a:rPr lang="en-US" altLang="en-US" sz="2800" b="0" i="0" dirty="0" err="1">
                <a:solidFill>
                  <a:srgbClr val="000000"/>
                </a:solidFill>
              </a:rPr>
              <a:t>những</a:t>
            </a:r>
            <a:r>
              <a:rPr lang="en-US" altLang="en-US" sz="2800" b="0" i="0" dirty="0">
                <a:solidFill>
                  <a:srgbClr val="000000"/>
                </a:solidFill>
              </a:rPr>
              <a:t> </a:t>
            </a:r>
            <a:r>
              <a:rPr lang="en-US" altLang="en-US" sz="2800" b="0" i="0" dirty="0" err="1">
                <a:solidFill>
                  <a:srgbClr val="000000"/>
                </a:solidFill>
              </a:rPr>
              <a:t>điều</a:t>
            </a:r>
            <a:r>
              <a:rPr lang="en-US" altLang="en-US" sz="2800" b="0" i="0" dirty="0">
                <a:solidFill>
                  <a:srgbClr val="000000"/>
                </a:solidFill>
              </a:rPr>
              <a:t> </a:t>
            </a:r>
            <a:r>
              <a:rPr lang="en-US" altLang="en-US" sz="2800" b="0" i="0" dirty="0" err="1">
                <a:solidFill>
                  <a:srgbClr val="000000"/>
                </a:solidFill>
              </a:rPr>
              <a:t>kiện</a:t>
            </a:r>
            <a:r>
              <a:rPr lang="en-US" altLang="en-US" sz="2800" b="0" i="0" dirty="0">
                <a:solidFill>
                  <a:srgbClr val="000000"/>
                </a:solidFill>
              </a:rPr>
              <a:t> </a:t>
            </a:r>
            <a:r>
              <a:rPr lang="en-US" altLang="en-US" sz="2800" b="0" i="0" dirty="0" err="1">
                <a:solidFill>
                  <a:srgbClr val="000000"/>
                </a:solidFill>
              </a:rPr>
              <a:t>nhiệt</a:t>
            </a:r>
            <a:r>
              <a:rPr lang="en-US" altLang="en-US" sz="2800" b="0" i="0" dirty="0">
                <a:solidFill>
                  <a:srgbClr val="000000"/>
                </a:solidFill>
              </a:rPr>
              <a:t> </a:t>
            </a:r>
            <a:r>
              <a:rPr lang="en-US" altLang="en-US" sz="2800" b="0" i="0" dirty="0" err="1">
                <a:solidFill>
                  <a:srgbClr val="000000"/>
                </a:solidFill>
              </a:rPr>
              <a:t>độ</a:t>
            </a:r>
            <a:r>
              <a:rPr lang="en-US" altLang="en-US" sz="2800" b="0" i="0" dirty="0">
                <a:solidFill>
                  <a:srgbClr val="000000"/>
                </a:solidFill>
              </a:rPr>
              <a:t> </a:t>
            </a:r>
            <a:r>
              <a:rPr lang="en-US" altLang="en-US" sz="2800" b="0" i="0" dirty="0" err="1">
                <a:solidFill>
                  <a:srgbClr val="000000"/>
                </a:solidFill>
              </a:rPr>
              <a:t>khác</a:t>
            </a:r>
            <a:r>
              <a:rPr lang="en-US" altLang="en-US" sz="2800" b="0" i="0" dirty="0">
                <a:solidFill>
                  <a:srgbClr val="000000"/>
                </a:solidFill>
              </a:rPr>
              <a:t> </a:t>
            </a:r>
            <a:r>
              <a:rPr lang="en-US" altLang="en-US" sz="2800" b="0" i="0" dirty="0" err="1">
                <a:solidFill>
                  <a:srgbClr val="000000"/>
                </a:solidFill>
              </a:rPr>
              <a:t>nhau</a:t>
            </a:r>
            <a:r>
              <a:rPr lang="en-US" altLang="en-US" sz="2800" b="0" i="0" dirty="0">
                <a:solidFill>
                  <a:srgbClr val="000000"/>
                </a:solidFill>
              </a:rPr>
              <a:t> </a:t>
            </a:r>
            <a:r>
              <a:rPr lang="en-US" altLang="en-US" sz="2800" b="0" i="0" dirty="0" err="1">
                <a:solidFill>
                  <a:srgbClr val="000000"/>
                </a:solidFill>
              </a:rPr>
              <a:t>của</a:t>
            </a:r>
            <a:r>
              <a:rPr lang="en-US" altLang="en-US" sz="2800" b="0" i="0" dirty="0">
                <a:solidFill>
                  <a:srgbClr val="000000"/>
                </a:solidFill>
              </a:rPr>
              <a:t> </a:t>
            </a:r>
            <a:r>
              <a:rPr lang="en-US" altLang="en-US" sz="2800" b="0" i="0" dirty="0" err="1">
                <a:solidFill>
                  <a:srgbClr val="000000"/>
                </a:solidFill>
              </a:rPr>
              <a:t>môi</a:t>
            </a:r>
            <a:r>
              <a:rPr lang="en-US" altLang="en-US" sz="2800" b="0" i="0" dirty="0">
                <a:solidFill>
                  <a:srgbClr val="000000"/>
                </a:solidFill>
              </a:rPr>
              <a:t> </a:t>
            </a:r>
            <a:r>
              <a:rPr lang="en-US" altLang="en-US" sz="2800" b="0" i="0" dirty="0" err="1">
                <a:solidFill>
                  <a:srgbClr val="000000"/>
                </a:solidFill>
              </a:rPr>
              <a:t>trường</a:t>
            </a:r>
            <a:r>
              <a:rPr lang="en-US" altLang="en-US" sz="2800" b="0" i="0" dirty="0">
                <a:solidFill>
                  <a:srgbClr val="000000"/>
                </a:solidFill>
              </a:rPr>
              <a:t>, </a:t>
            </a:r>
            <a:r>
              <a:rPr lang="en-US" altLang="en-US" sz="2800" b="0" i="0" dirty="0" err="1">
                <a:solidFill>
                  <a:srgbClr val="000000"/>
                </a:solidFill>
              </a:rPr>
              <a:t>vậy</a:t>
            </a:r>
            <a:r>
              <a:rPr lang="en-US" altLang="en-US" sz="2800" b="0" i="0" dirty="0">
                <a:solidFill>
                  <a:srgbClr val="000000"/>
                </a:solidFill>
              </a:rPr>
              <a:t> </a:t>
            </a:r>
            <a:r>
              <a:rPr lang="en-US" altLang="en-US" sz="2800" b="0" i="0" dirty="0" err="1" smtClean="0">
                <a:solidFill>
                  <a:srgbClr val="000000"/>
                </a:solidFill>
              </a:rPr>
              <a:t>thực</a:t>
            </a:r>
            <a:r>
              <a:rPr lang="en-US" altLang="en-US" sz="2800" b="0" i="0" dirty="0" smtClean="0">
                <a:solidFill>
                  <a:srgbClr val="000000"/>
                </a:solidFill>
              </a:rPr>
              <a:t>  </a:t>
            </a:r>
            <a:r>
              <a:rPr lang="en-US" altLang="en-US" sz="2800" b="0" i="0" dirty="0" err="1" smtClean="0">
                <a:solidFill>
                  <a:srgbClr val="000000"/>
                </a:solidFill>
              </a:rPr>
              <a:t>vật</a:t>
            </a:r>
            <a:r>
              <a:rPr lang="en-US" altLang="en-US" sz="2800" b="0" i="0" dirty="0" smtClean="0">
                <a:solidFill>
                  <a:srgbClr val="000000"/>
                </a:solidFill>
              </a:rPr>
              <a:t> </a:t>
            </a:r>
            <a:r>
              <a:rPr lang="en-US" altLang="en-US" sz="2800" b="0" i="0" dirty="0" err="1" smtClean="0">
                <a:solidFill>
                  <a:srgbClr val="000000"/>
                </a:solidFill>
              </a:rPr>
              <a:t>đều</a:t>
            </a:r>
            <a:r>
              <a:rPr lang="en-US" altLang="en-US" sz="2800" b="0" i="0" dirty="0" smtClean="0">
                <a:solidFill>
                  <a:srgbClr val="000000"/>
                </a:solidFill>
              </a:rPr>
              <a:t> </a:t>
            </a:r>
            <a:r>
              <a:rPr lang="en-US" altLang="en-US" sz="2800" b="0" i="0" dirty="0" err="1">
                <a:solidFill>
                  <a:srgbClr val="000000"/>
                </a:solidFill>
              </a:rPr>
              <a:t>có</a:t>
            </a:r>
            <a:r>
              <a:rPr lang="en-US" altLang="en-US" sz="2800" b="0" i="0" dirty="0">
                <a:solidFill>
                  <a:srgbClr val="000000"/>
                </a:solidFill>
              </a:rPr>
              <a:t> </a:t>
            </a:r>
            <a:r>
              <a:rPr lang="en-US" altLang="en-US" sz="2800" b="0" i="0" dirty="0" err="1">
                <a:solidFill>
                  <a:srgbClr val="000000"/>
                </a:solidFill>
              </a:rPr>
              <a:t>những</a:t>
            </a:r>
            <a:r>
              <a:rPr lang="en-US" altLang="en-US" sz="2800" b="0" i="0" dirty="0">
                <a:solidFill>
                  <a:srgbClr val="000000"/>
                </a:solidFill>
              </a:rPr>
              <a:t> </a:t>
            </a:r>
            <a:r>
              <a:rPr lang="en-US" altLang="en-US" sz="2800" b="0" i="0" dirty="0" err="1">
                <a:solidFill>
                  <a:srgbClr val="000000"/>
                </a:solidFill>
              </a:rPr>
              <a:t>đặc</a:t>
            </a:r>
            <a:r>
              <a:rPr lang="en-US" altLang="en-US" sz="2800" b="0" i="0" dirty="0">
                <a:solidFill>
                  <a:srgbClr val="000000"/>
                </a:solidFill>
              </a:rPr>
              <a:t> </a:t>
            </a:r>
            <a:r>
              <a:rPr lang="en-US" altLang="en-US" sz="2800" b="0" i="0" dirty="0" err="1" smtClean="0">
                <a:solidFill>
                  <a:srgbClr val="000000"/>
                </a:solidFill>
              </a:rPr>
              <a:t>điểm</a:t>
            </a:r>
            <a:r>
              <a:rPr lang="en-US" altLang="en-US" sz="2800" b="0" i="0" dirty="0" smtClean="0">
                <a:solidFill>
                  <a:srgbClr val="000000"/>
                </a:solidFill>
              </a:rPr>
              <a:t> </a:t>
            </a:r>
            <a:r>
              <a:rPr lang="en-US" altLang="en-US" sz="2800" b="0" i="0" dirty="0" err="1" smtClean="0">
                <a:solidFill>
                  <a:srgbClr val="000000"/>
                </a:solidFill>
              </a:rPr>
              <a:t>riêng</a:t>
            </a:r>
            <a:r>
              <a:rPr lang="en-US" altLang="en-US" sz="2800" b="0" i="0" dirty="0" smtClean="0">
                <a:solidFill>
                  <a:srgbClr val="000000"/>
                </a:solidFill>
              </a:rPr>
              <a:t> </a:t>
            </a:r>
            <a:r>
              <a:rPr lang="en-US" altLang="en-US" sz="2800" b="0" i="0" dirty="0" err="1" smtClean="0">
                <a:solidFill>
                  <a:srgbClr val="000000"/>
                </a:solidFill>
              </a:rPr>
              <a:t>thích</a:t>
            </a:r>
            <a:r>
              <a:rPr lang="en-US" altLang="en-US" sz="2800" b="0" i="0" dirty="0" smtClean="0">
                <a:solidFill>
                  <a:srgbClr val="000000"/>
                </a:solidFill>
              </a:rPr>
              <a:t> </a:t>
            </a:r>
            <a:r>
              <a:rPr lang="en-US" altLang="en-US" sz="2800" b="0" i="0" dirty="0" err="1">
                <a:solidFill>
                  <a:srgbClr val="000000"/>
                </a:solidFill>
              </a:rPr>
              <a:t>nghi</a:t>
            </a:r>
            <a:r>
              <a:rPr lang="en-US" altLang="en-US" sz="2800" b="0" i="0" dirty="0">
                <a:solidFill>
                  <a:srgbClr val="000000"/>
                </a:solidFill>
              </a:rPr>
              <a:t> </a:t>
            </a:r>
            <a:r>
              <a:rPr lang="en-US" altLang="en-US" sz="2800" b="0" i="0" dirty="0" err="1">
                <a:solidFill>
                  <a:srgbClr val="000000"/>
                </a:solidFill>
              </a:rPr>
              <a:t>để</a:t>
            </a:r>
            <a:r>
              <a:rPr lang="en-US" altLang="en-US" sz="2800" b="0" i="0" dirty="0">
                <a:solidFill>
                  <a:srgbClr val="000000"/>
                </a:solidFill>
              </a:rPr>
              <a:t> </a:t>
            </a:r>
            <a:r>
              <a:rPr lang="en-US" altLang="en-US" sz="2800" b="0" i="0" dirty="0" err="1">
                <a:solidFill>
                  <a:srgbClr val="000000"/>
                </a:solidFill>
              </a:rPr>
              <a:t>tồn</a:t>
            </a:r>
            <a:r>
              <a:rPr lang="en-US" altLang="en-US" sz="2800" b="0" i="0" dirty="0">
                <a:solidFill>
                  <a:srgbClr val="000000"/>
                </a:solidFill>
              </a:rPr>
              <a:t> </a:t>
            </a:r>
            <a:r>
              <a:rPr lang="en-US" altLang="en-US" sz="2800" b="0" i="0" dirty="0" err="1" smtClean="0">
                <a:solidFill>
                  <a:srgbClr val="000000"/>
                </a:solidFill>
              </a:rPr>
              <a:t>tại</a:t>
            </a:r>
            <a:endParaRPr lang="en-US" altLang="en-US" sz="2800" b="0" i="0" dirty="0">
              <a:solidFill>
                <a:srgbClr val="000000"/>
              </a:solidFill>
              <a:latin typeface="VNI-Times" pitchFamily="2" charset="0"/>
            </a:endParaRPr>
          </a:p>
        </p:txBody>
      </p:sp>
      <p:sp>
        <p:nvSpPr>
          <p:cNvPr id="9" name="Text Box 6"/>
          <p:cNvSpPr txBox="1"/>
          <p:nvPr/>
        </p:nvSpPr>
        <p:spPr>
          <a:xfrm>
            <a:off x="685800" y="10180"/>
            <a:ext cx="8153400" cy="523220"/>
          </a:xfrm>
          <a:prstGeom prst="rect">
            <a:avLst/>
          </a:prstGeom>
          <a:noFill/>
          <a:ln w="9525">
            <a:noFill/>
          </a:ln>
        </p:spPr>
        <p:txBody>
          <a:bodyPr wrap="square">
            <a:spAutoFit/>
          </a:bodyPr>
          <a:lstStyle/>
          <a:p>
            <a:pPr marL="457200" indent="-457200" eaLnBrk="1" hangingPunct="1">
              <a:spcBef>
                <a:spcPct val="50000"/>
              </a:spcBef>
              <a:buAutoNum type="romanUcPeriod"/>
            </a:pPr>
            <a:r>
              <a:rPr lang="en-US" altLang="en-US" sz="2800" dirty="0">
                <a:solidFill>
                  <a:srgbClr val="CC0099"/>
                </a:solidFill>
                <a:latin typeface="Times New Roman" panose="02020603050405020304" pitchFamily="18" charset="0"/>
              </a:rPr>
              <a:t>Ảnh hưởng của nhiệt độ lên đời sống </a:t>
            </a:r>
            <a:r>
              <a:rPr lang="en-US" altLang="en-US" sz="2800" dirty="0" err="1">
                <a:solidFill>
                  <a:srgbClr val="CC0099"/>
                </a:solidFill>
                <a:latin typeface="Times New Roman" panose="02020603050405020304" pitchFamily="18" charset="0"/>
              </a:rPr>
              <a:t>sinh</a:t>
            </a:r>
            <a:r>
              <a:rPr lang="en-US" altLang="en-US" sz="2800" dirty="0">
                <a:solidFill>
                  <a:srgbClr val="CC0099"/>
                </a:solidFill>
                <a:latin typeface="Times New Roman" panose="02020603050405020304" pitchFamily="18" charset="0"/>
              </a:rPr>
              <a:t> </a:t>
            </a:r>
            <a:r>
              <a:rPr lang="en-US" altLang="en-US" sz="2800" dirty="0" err="1" smtClean="0">
                <a:solidFill>
                  <a:srgbClr val="CC0099"/>
                </a:solidFill>
                <a:latin typeface="Times New Roman" panose="02020603050405020304" pitchFamily="18" charset="0"/>
              </a:rPr>
              <a:t>vật</a:t>
            </a:r>
            <a:endParaRPr lang="en-US" altLang="en-US" sz="2800" dirty="0">
              <a:solidFill>
                <a:srgbClr val="CC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3075"/>
                                        </p:tgtEl>
                                        <p:attrNameLst>
                                          <p:attrName>style.visibility</p:attrName>
                                        </p:attrNameLst>
                                      </p:cBhvr>
                                      <p:to>
                                        <p:strVal val="visible"/>
                                      </p:to>
                                    </p:set>
                                    <p:anim calcmode="lin" valueType="num">
                                      <p:cBhvr>
                                        <p:cTn id="17" dur="500" fill="hold"/>
                                        <p:tgtEl>
                                          <p:spTgt spid="3075"/>
                                        </p:tgtEl>
                                        <p:attrNameLst>
                                          <p:attrName>ppt_w</p:attrName>
                                        </p:attrNameLst>
                                      </p:cBhvr>
                                      <p:tavLst>
                                        <p:tav tm="0">
                                          <p:val>
                                            <p:fltVal val="0"/>
                                          </p:val>
                                        </p:tav>
                                        <p:tav tm="100000">
                                          <p:val>
                                            <p:strVal val="#ppt_w"/>
                                          </p:val>
                                        </p:tav>
                                      </p:tavLst>
                                    </p:anim>
                                    <p:anim calcmode="lin" valueType="num">
                                      <p:cBhvr>
                                        <p:cTn id="18" dur="500" fill="hold"/>
                                        <p:tgtEl>
                                          <p:spTgt spid="3075"/>
                                        </p:tgtEl>
                                        <p:attrNameLst>
                                          <p:attrName>ppt_h</p:attrName>
                                        </p:attrNameLst>
                                      </p:cBhvr>
                                      <p:tavLst>
                                        <p:tav tm="0">
                                          <p:val>
                                            <p:fltVal val="0"/>
                                          </p:val>
                                        </p:tav>
                                        <p:tav tm="100000">
                                          <p:val>
                                            <p:strVal val="#ppt_h"/>
                                          </p:val>
                                        </p:tav>
                                      </p:tavLst>
                                    </p:anim>
                                    <p:animEffect transition="in" filter="fade">
                                      <p:cBhvr>
                                        <p:cTn id="19" dur="500"/>
                                        <p:tgtEl>
                                          <p:spTgt spid="307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80">
                                          <p:stCondLst>
                                            <p:cond delay="0"/>
                                          </p:stCondLst>
                                        </p:cTn>
                                        <p:tgtEl>
                                          <p:spTgt spid="8"/>
                                        </p:tgtEl>
                                      </p:cBhvr>
                                    </p:animEffect>
                                    <p:anim calcmode="lin" valueType="num">
                                      <p:cBhvr>
                                        <p:cTn id="3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0" dur="26">
                                          <p:stCondLst>
                                            <p:cond delay="650"/>
                                          </p:stCondLst>
                                        </p:cTn>
                                        <p:tgtEl>
                                          <p:spTgt spid="8"/>
                                        </p:tgtEl>
                                      </p:cBhvr>
                                      <p:to x="100000" y="60000"/>
                                    </p:animScale>
                                    <p:animScale>
                                      <p:cBhvr>
                                        <p:cTn id="41" dur="166" decel="50000">
                                          <p:stCondLst>
                                            <p:cond delay="676"/>
                                          </p:stCondLst>
                                        </p:cTn>
                                        <p:tgtEl>
                                          <p:spTgt spid="8"/>
                                        </p:tgtEl>
                                      </p:cBhvr>
                                      <p:to x="100000" y="100000"/>
                                    </p:animScale>
                                    <p:animScale>
                                      <p:cBhvr>
                                        <p:cTn id="42" dur="26">
                                          <p:stCondLst>
                                            <p:cond delay="1312"/>
                                          </p:stCondLst>
                                        </p:cTn>
                                        <p:tgtEl>
                                          <p:spTgt spid="8"/>
                                        </p:tgtEl>
                                      </p:cBhvr>
                                      <p:to x="100000" y="80000"/>
                                    </p:animScale>
                                    <p:animScale>
                                      <p:cBhvr>
                                        <p:cTn id="43" dur="166" decel="50000">
                                          <p:stCondLst>
                                            <p:cond delay="1338"/>
                                          </p:stCondLst>
                                        </p:cTn>
                                        <p:tgtEl>
                                          <p:spTgt spid="8"/>
                                        </p:tgtEl>
                                      </p:cBhvr>
                                      <p:to x="100000" y="100000"/>
                                    </p:animScale>
                                    <p:animScale>
                                      <p:cBhvr>
                                        <p:cTn id="44" dur="26">
                                          <p:stCondLst>
                                            <p:cond delay="1642"/>
                                          </p:stCondLst>
                                        </p:cTn>
                                        <p:tgtEl>
                                          <p:spTgt spid="8"/>
                                        </p:tgtEl>
                                      </p:cBhvr>
                                      <p:to x="100000" y="90000"/>
                                    </p:animScale>
                                    <p:animScale>
                                      <p:cBhvr>
                                        <p:cTn id="45" dur="166" decel="50000">
                                          <p:stCondLst>
                                            <p:cond delay="1668"/>
                                          </p:stCondLst>
                                        </p:cTn>
                                        <p:tgtEl>
                                          <p:spTgt spid="8"/>
                                        </p:tgtEl>
                                      </p:cBhvr>
                                      <p:to x="100000" y="100000"/>
                                    </p:animScale>
                                    <p:animScale>
                                      <p:cBhvr>
                                        <p:cTn id="46" dur="26">
                                          <p:stCondLst>
                                            <p:cond delay="1808"/>
                                          </p:stCondLst>
                                        </p:cTn>
                                        <p:tgtEl>
                                          <p:spTgt spid="8"/>
                                        </p:tgtEl>
                                      </p:cBhvr>
                                      <p:to x="100000" y="95000"/>
                                    </p:animScale>
                                    <p:animScale>
                                      <p:cBhvr>
                                        <p:cTn id="4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5" grpId="0" bldLvl="0" animBg="1"/>
      <p:bldP spid="6" grpId="0" bldLvl="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990600"/>
            <a:ext cx="9144001" cy="5160630"/>
            <a:chOff x="0" y="840121"/>
            <a:chExt cx="9144001" cy="5160630"/>
          </a:xfrm>
        </p:grpSpPr>
        <p:pic>
          <p:nvPicPr>
            <p:cNvPr id="7172" name="Picture 4" descr="2360413410_4a3d52f125"/>
            <p:cNvPicPr>
              <a:picLocks noChangeAspect="1" noChangeArrowheads="1"/>
            </p:cNvPicPr>
            <p:nvPr/>
          </p:nvPicPr>
          <p:blipFill>
            <a:blip r:embed="rId2"/>
            <a:srcRect/>
            <a:stretch>
              <a:fillRect/>
            </a:stretch>
          </p:blipFill>
          <p:spPr bwMode="auto">
            <a:xfrm>
              <a:off x="4686300" y="3407570"/>
              <a:ext cx="4457701" cy="2593181"/>
            </a:xfrm>
            <a:prstGeom prst="rect">
              <a:avLst/>
            </a:prstGeom>
            <a:noFill/>
          </p:spPr>
        </p:pic>
        <p:pic>
          <p:nvPicPr>
            <p:cNvPr id="7174" name="Picture 6" descr="Pic71769"/>
            <p:cNvPicPr>
              <a:picLocks noChangeAspect="1" noChangeArrowheads="1"/>
            </p:cNvPicPr>
            <p:nvPr/>
          </p:nvPicPr>
          <p:blipFill>
            <a:blip r:embed="rId3"/>
            <a:srcRect/>
            <a:stretch>
              <a:fillRect/>
            </a:stretch>
          </p:blipFill>
          <p:spPr bwMode="auto">
            <a:xfrm>
              <a:off x="4686300" y="857250"/>
              <a:ext cx="4457700" cy="2636950"/>
            </a:xfrm>
            <a:prstGeom prst="rect">
              <a:avLst/>
            </a:prstGeom>
            <a:noFill/>
          </p:spPr>
        </p:pic>
        <p:pic>
          <p:nvPicPr>
            <p:cNvPr id="7176" name="Picture 8" descr="Labangtraitim"/>
            <p:cNvPicPr>
              <a:picLocks noChangeAspect="1" noChangeArrowheads="1"/>
            </p:cNvPicPr>
            <p:nvPr/>
          </p:nvPicPr>
          <p:blipFill>
            <a:blip r:embed="rId4"/>
            <a:srcRect/>
            <a:stretch>
              <a:fillRect/>
            </a:stretch>
          </p:blipFill>
          <p:spPr bwMode="auto">
            <a:xfrm>
              <a:off x="0" y="3494199"/>
              <a:ext cx="4686300" cy="2506551"/>
            </a:xfrm>
            <a:prstGeom prst="rect">
              <a:avLst/>
            </a:prstGeom>
            <a:noFill/>
          </p:spPr>
        </p:pic>
        <p:pic>
          <p:nvPicPr>
            <p:cNvPr id="7178" name="Picture 10" descr="71364-89924"/>
            <p:cNvPicPr>
              <a:picLocks noChangeAspect="1" noChangeArrowheads="1"/>
            </p:cNvPicPr>
            <p:nvPr/>
          </p:nvPicPr>
          <p:blipFill>
            <a:blip r:embed="rId5"/>
            <a:srcRect/>
            <a:stretch>
              <a:fillRect/>
            </a:stretch>
          </p:blipFill>
          <p:spPr bwMode="auto">
            <a:xfrm>
              <a:off x="0" y="840121"/>
              <a:ext cx="4686300" cy="2665079"/>
            </a:xfrm>
            <a:prstGeom prst="rect">
              <a:avLst/>
            </a:prstGeom>
            <a:noFill/>
          </p:spPr>
        </p:pic>
        <p:sp>
          <p:nvSpPr>
            <p:cNvPr id="7179" name="Text Box 11"/>
            <p:cNvSpPr txBox="1">
              <a:spLocks noChangeArrowheads="1"/>
            </p:cNvSpPr>
            <p:nvPr/>
          </p:nvSpPr>
          <p:spPr bwMode="auto">
            <a:xfrm>
              <a:off x="3810000" y="3048000"/>
              <a:ext cx="861527" cy="369332"/>
            </a:xfrm>
            <a:prstGeom prst="rect">
              <a:avLst/>
            </a:prstGeom>
            <a:solidFill>
              <a:schemeClr val="bg1"/>
            </a:solidFill>
            <a:ln w="9525">
              <a:solidFill>
                <a:schemeClr val="tx1"/>
              </a:solidFill>
              <a:miter lim="800000"/>
              <a:headEnd/>
              <a:tailEnd/>
            </a:ln>
            <a:effectLst/>
          </p:spPr>
          <p:txBody>
            <a:bodyPr wrap="square">
              <a:spAutoFit/>
            </a:bodyPr>
            <a:lstStyle/>
            <a:p>
              <a:pPr>
                <a:spcBef>
                  <a:spcPct val="50000"/>
                </a:spcBef>
              </a:pPr>
              <a:r>
                <a:rPr lang="en-US" sz="1800" dirty="0" err="1">
                  <a:cs typeface="Times New Roman" panose="02020603050405020304" pitchFamily="18" charset="0"/>
                </a:rPr>
                <a:t>Xuân</a:t>
              </a:r>
              <a:endParaRPr lang="en-US" sz="1800" dirty="0">
                <a:cs typeface="Times New Roman" panose="02020603050405020304" pitchFamily="18" charset="0"/>
              </a:endParaRPr>
            </a:p>
          </p:txBody>
        </p:sp>
        <p:sp>
          <p:nvSpPr>
            <p:cNvPr id="7180" name="Text Box 12"/>
            <p:cNvSpPr txBox="1">
              <a:spLocks noChangeArrowheads="1"/>
            </p:cNvSpPr>
            <p:nvPr/>
          </p:nvSpPr>
          <p:spPr bwMode="auto">
            <a:xfrm>
              <a:off x="3862873" y="3581400"/>
              <a:ext cx="785327" cy="369332"/>
            </a:xfrm>
            <a:prstGeom prst="rect">
              <a:avLst/>
            </a:prstGeom>
            <a:solidFill>
              <a:schemeClr val="bg1"/>
            </a:solidFill>
            <a:ln w="9525">
              <a:noFill/>
              <a:miter lim="800000"/>
              <a:headEnd/>
              <a:tailEnd/>
            </a:ln>
            <a:effectLst/>
          </p:spPr>
          <p:txBody>
            <a:bodyPr wrap="square">
              <a:spAutoFit/>
            </a:bodyPr>
            <a:lstStyle/>
            <a:p>
              <a:pPr>
                <a:spcBef>
                  <a:spcPct val="50000"/>
                </a:spcBef>
              </a:pPr>
              <a:r>
                <a:rPr lang="en-US" sz="1800" dirty="0">
                  <a:cs typeface="Times New Roman" panose="02020603050405020304" pitchFamily="18" charset="0"/>
                </a:rPr>
                <a:t>Thu</a:t>
              </a:r>
            </a:p>
          </p:txBody>
        </p:sp>
        <p:sp>
          <p:nvSpPr>
            <p:cNvPr id="7181" name="Text Box 13"/>
            <p:cNvSpPr txBox="1">
              <a:spLocks noChangeArrowheads="1"/>
            </p:cNvSpPr>
            <p:nvPr/>
          </p:nvSpPr>
          <p:spPr bwMode="auto">
            <a:xfrm>
              <a:off x="4761259" y="3048000"/>
              <a:ext cx="725141" cy="369332"/>
            </a:xfrm>
            <a:prstGeom prst="rect">
              <a:avLst/>
            </a:prstGeom>
            <a:solidFill>
              <a:schemeClr val="bg1"/>
            </a:solidFill>
            <a:ln w="9525">
              <a:noFill/>
              <a:miter lim="800000"/>
              <a:headEnd/>
              <a:tailEnd/>
            </a:ln>
            <a:effectLst/>
          </p:spPr>
          <p:txBody>
            <a:bodyPr wrap="square">
              <a:spAutoFit/>
            </a:bodyPr>
            <a:lstStyle/>
            <a:p>
              <a:pPr>
                <a:spcBef>
                  <a:spcPct val="50000"/>
                </a:spcBef>
              </a:pPr>
              <a:r>
                <a:rPr lang="en-US" sz="1800" dirty="0" err="1">
                  <a:cs typeface="Times New Roman" panose="02020603050405020304" pitchFamily="18" charset="0"/>
                </a:rPr>
                <a:t>Hè</a:t>
              </a:r>
              <a:endParaRPr lang="en-US" sz="1800" dirty="0">
                <a:cs typeface="Times New Roman" panose="02020603050405020304" pitchFamily="18" charset="0"/>
              </a:endParaRPr>
            </a:p>
          </p:txBody>
        </p:sp>
        <p:sp>
          <p:nvSpPr>
            <p:cNvPr id="7182" name="Text Box 14"/>
            <p:cNvSpPr txBox="1">
              <a:spLocks noChangeArrowheads="1"/>
            </p:cNvSpPr>
            <p:nvPr/>
          </p:nvSpPr>
          <p:spPr bwMode="auto">
            <a:xfrm>
              <a:off x="4724400" y="3581400"/>
              <a:ext cx="725141" cy="369332"/>
            </a:xfrm>
            <a:prstGeom prst="rect">
              <a:avLst/>
            </a:prstGeom>
            <a:solidFill>
              <a:schemeClr val="bg1"/>
            </a:solidFill>
            <a:ln w="9525">
              <a:noFill/>
              <a:miter lim="800000"/>
              <a:headEnd/>
              <a:tailEnd/>
            </a:ln>
            <a:effectLst/>
          </p:spPr>
          <p:txBody>
            <a:bodyPr wrap="square">
              <a:spAutoFit/>
            </a:bodyPr>
            <a:lstStyle/>
            <a:p>
              <a:pPr>
                <a:spcBef>
                  <a:spcPct val="50000"/>
                </a:spcBef>
              </a:pPr>
              <a:r>
                <a:rPr lang="en-US" sz="1800" dirty="0" err="1">
                  <a:cs typeface="Times New Roman" panose="02020603050405020304" pitchFamily="18" charset="0"/>
                </a:rPr>
                <a:t>Đông</a:t>
              </a:r>
              <a:endParaRPr lang="en-US" sz="1800" dirty="0">
                <a:cs typeface="Times New Roman" panose="02020603050405020304" pitchFamily="18" charset="0"/>
              </a:endParaRPr>
            </a:p>
          </p:txBody>
        </p:sp>
        <p:sp>
          <p:nvSpPr>
            <p:cNvPr id="12" name="TextBox 11"/>
            <p:cNvSpPr txBox="1"/>
            <p:nvPr/>
          </p:nvSpPr>
          <p:spPr>
            <a:xfrm>
              <a:off x="3486150" y="857250"/>
              <a:ext cx="2305050" cy="553998"/>
            </a:xfrm>
            <a:prstGeom prst="rect">
              <a:avLst/>
            </a:prstGeom>
            <a:solidFill>
              <a:schemeClr val="bg1"/>
            </a:solidFill>
          </p:spPr>
          <p:txBody>
            <a:bodyPr wrap="square" rtlCol="0">
              <a:spAutoFit/>
            </a:bodyPr>
            <a:lstStyle/>
            <a:p>
              <a:r>
                <a:rPr lang="en-US" sz="3000" dirty="0">
                  <a:cs typeface="Times New Roman" pitchFamily="18" charset="0"/>
                </a:rPr>
                <a:t>CÂY BÀNG</a:t>
              </a:r>
            </a:p>
          </p:txBody>
        </p:sp>
      </p:grpSp>
      <p:sp>
        <p:nvSpPr>
          <p:cNvPr id="13" name="Text Box 6"/>
          <p:cNvSpPr txBox="1"/>
          <p:nvPr/>
        </p:nvSpPr>
        <p:spPr>
          <a:xfrm>
            <a:off x="685800" y="10180"/>
            <a:ext cx="8153400" cy="523220"/>
          </a:xfrm>
          <a:prstGeom prst="rect">
            <a:avLst/>
          </a:prstGeom>
          <a:noFill/>
          <a:ln w="9525">
            <a:noFill/>
          </a:ln>
        </p:spPr>
        <p:txBody>
          <a:bodyPr wrap="square">
            <a:spAutoFit/>
          </a:bodyPr>
          <a:lstStyle/>
          <a:p>
            <a:pPr marL="457200" indent="-457200" eaLnBrk="1" hangingPunct="1">
              <a:spcBef>
                <a:spcPct val="50000"/>
              </a:spcBef>
              <a:buAutoNum type="romanUcPeriod"/>
            </a:pPr>
            <a:r>
              <a:rPr lang="en-US" altLang="en-US" sz="2800" dirty="0">
                <a:solidFill>
                  <a:srgbClr val="CC0099"/>
                </a:solidFill>
                <a:latin typeface="Times New Roman" panose="02020603050405020304" pitchFamily="18" charset="0"/>
              </a:rPr>
              <a:t>Ảnh hưởng của nhiệt độ lên đời sống </a:t>
            </a:r>
            <a:r>
              <a:rPr lang="en-US" altLang="en-US" sz="2800" dirty="0" err="1">
                <a:solidFill>
                  <a:srgbClr val="CC0099"/>
                </a:solidFill>
                <a:latin typeface="Times New Roman" panose="02020603050405020304" pitchFamily="18" charset="0"/>
              </a:rPr>
              <a:t>sinh</a:t>
            </a:r>
            <a:r>
              <a:rPr lang="en-US" altLang="en-US" sz="2800" dirty="0">
                <a:solidFill>
                  <a:srgbClr val="CC0099"/>
                </a:solidFill>
                <a:latin typeface="Times New Roman" panose="02020603050405020304" pitchFamily="18" charset="0"/>
              </a:rPr>
              <a:t> </a:t>
            </a:r>
            <a:r>
              <a:rPr lang="en-US" altLang="en-US" sz="2800" dirty="0" err="1" smtClean="0">
                <a:solidFill>
                  <a:srgbClr val="CC0099"/>
                </a:solidFill>
                <a:latin typeface="Times New Roman" panose="02020603050405020304" pitchFamily="18" charset="0"/>
              </a:rPr>
              <a:t>vật</a:t>
            </a:r>
            <a:endParaRPr lang="en-US" altLang="en-US" sz="2800" dirty="0">
              <a:solidFill>
                <a:srgbClr val="CC0099"/>
              </a:solidFill>
              <a:latin typeface="Times New Roman" panose="02020603050405020304" pitchFamily="18" charset="0"/>
            </a:endParaRPr>
          </a:p>
        </p:txBody>
      </p:sp>
    </p:spTree>
    <p:extLst>
      <p:ext uri="{BB962C8B-B14F-4D97-AF65-F5344CB8AC3E}">
        <p14:creationId xmlns:p14="http://schemas.microsoft.com/office/powerpoint/2010/main" val="4184986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en-US" sz="20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en-US" sz="20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2456</Words>
  <Application>Microsoft Office PowerPoint</Application>
  <PresentationFormat>On-screen Show (4:3)</PresentationFormat>
  <Paragraphs>353</Paragraphs>
  <Slides>39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ＭＳ Ｐゴシック</vt:lpstr>
      <vt:lpstr>Arial</vt:lpstr>
      <vt:lpstr>Calibri</vt:lpstr>
      <vt:lpstr>Times New Roman</vt:lpstr>
      <vt:lpstr>VNI-Times</vt:lpstr>
      <vt:lpstr>Wingdings 3</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HP</cp:lastModifiedBy>
  <cp:revision>110</cp:revision>
  <dcterms:created xsi:type="dcterms:W3CDTF">2014-02-05T09:49:00Z</dcterms:created>
  <dcterms:modified xsi:type="dcterms:W3CDTF">2022-08-14T17:08:50Z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59A9FE4DD61643238AC906B5BE84FA5A</vt:lpwstr>
  </property>
  <property fmtid="{D5CDD505-2E9C-101B-9397-08002B2CF9AE}" pid="3" name="KSOProductBuildVer">
    <vt:lpwstr>2057-11.2.0.10463</vt:lpwstr>
  </property>
</Properties>
</file>